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5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62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163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685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167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718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06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38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66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372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7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13133-1148-44E5-B2B1-DF770EDC5D11}" type="datetimeFigureOut">
              <a:rPr lang="de-DE" smtClean="0"/>
              <a:t>18.12.2012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EAABF-5EC9-42BB-B3C4-1EEA8A001C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76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atol\Desktop\Kneipentest_Tutorial\bar-lighting-tips-accent-lighting-pend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6" y="432048"/>
            <a:ext cx="9132809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5400" b="1" dirty="0" smtClean="0">
                <a:solidFill>
                  <a:srgbClr val="FFFF00"/>
                </a:solidFill>
              </a:rPr>
              <a:t>Kneipentest</a:t>
            </a:r>
            <a:endParaRPr lang="de-DE" sz="5400" b="1" dirty="0">
              <a:solidFill>
                <a:srgbClr val="FFFF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4174232"/>
            <a:ext cx="9121314" cy="2351112"/>
          </a:xfrm>
          <a:solidFill>
            <a:schemeClr val="tx1">
              <a:alpha val="66000"/>
            </a:schemeClr>
          </a:solidFill>
        </p:spPr>
        <p:txBody>
          <a:bodyPr>
            <a:normAutofit/>
          </a:bodyPr>
          <a:lstStyle/>
          <a:p>
            <a:r>
              <a:rPr lang="de-DE" sz="2800" dirty="0" err="1" smtClean="0">
                <a:solidFill>
                  <a:srgbClr val="FFFF00"/>
                </a:solidFill>
              </a:rPr>
              <a:t>Tutorial</a:t>
            </a:r>
            <a:r>
              <a:rPr lang="de-DE" sz="2800" dirty="0" smtClean="0">
                <a:solidFill>
                  <a:srgbClr val="FFFF00"/>
                </a:solidFill>
              </a:rPr>
              <a:t>:</a:t>
            </a:r>
          </a:p>
          <a:p>
            <a:r>
              <a:rPr lang="de-DE" sz="2800" dirty="0" smtClean="0">
                <a:solidFill>
                  <a:srgbClr val="FFFF00"/>
                </a:solidFill>
              </a:rPr>
              <a:t>HTML5, CSS, PHP, MySQL, </a:t>
            </a:r>
            <a:r>
              <a:rPr lang="de-DE" sz="2800" dirty="0" err="1" smtClean="0">
                <a:solidFill>
                  <a:srgbClr val="FFFF00"/>
                </a:solidFill>
              </a:rPr>
              <a:t>jQuery</a:t>
            </a:r>
            <a:r>
              <a:rPr lang="de-DE" sz="2800" dirty="0" smtClean="0">
                <a:solidFill>
                  <a:srgbClr val="FFFF00"/>
                </a:solidFill>
              </a:rPr>
              <a:t> und JSON</a:t>
            </a:r>
          </a:p>
          <a:p>
            <a:r>
              <a:rPr lang="de-DE" sz="2800" dirty="0" smtClean="0">
                <a:solidFill>
                  <a:srgbClr val="FFFF00"/>
                </a:solidFill>
              </a:rPr>
              <a:t>&amp;</a:t>
            </a:r>
          </a:p>
          <a:p>
            <a:r>
              <a:rPr lang="de-DE" sz="2800" dirty="0" smtClean="0">
                <a:solidFill>
                  <a:srgbClr val="FFFF00"/>
                </a:solidFill>
              </a:rPr>
              <a:t>Testen mit </a:t>
            </a:r>
            <a:r>
              <a:rPr lang="de-DE" sz="2800" dirty="0" err="1" smtClean="0">
                <a:solidFill>
                  <a:srgbClr val="FFFF00"/>
                </a:solidFill>
              </a:rPr>
              <a:t>Firebug</a:t>
            </a:r>
            <a:endParaRPr lang="de-DE" sz="2800" dirty="0" smtClean="0">
              <a:solidFill>
                <a:srgbClr val="FFFF00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386199" y="6519446"/>
            <a:ext cx="4752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 by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Marty </a:t>
            </a:r>
            <a:r>
              <a:rPr lang="en-US" sz="1600" b="1" dirty="0" err="1">
                <a:solidFill>
                  <a:schemeClr val="bg1">
                    <a:lumMod val="65000"/>
                  </a:schemeClr>
                </a:solidFill>
              </a:rPr>
              <a:t>Desilets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on Flickr (Creative Commons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de-DE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1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8753" r="18077" b="8604"/>
          <a:stretch/>
        </p:blipFill>
        <p:spPr bwMode="auto">
          <a:xfrm>
            <a:off x="2339752" y="1268760"/>
            <a:ext cx="6480720" cy="5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de-DE" sz="3200" b="1" dirty="0">
                <a:solidFill>
                  <a:srgbClr val="FFFF00"/>
                </a:solidFill>
              </a:rPr>
              <a:t>Navigations-Logik auf der </a:t>
            </a:r>
            <a:r>
              <a:rPr lang="de-DE" sz="3200" b="1" dirty="0" smtClean="0">
                <a:solidFill>
                  <a:srgbClr val="FFFF00"/>
                </a:solidFill>
              </a:rPr>
              <a:t>Seite</a:t>
            </a:r>
            <a:endParaRPr lang="de-DE" sz="3200" dirty="0">
              <a:solidFill>
                <a:srgbClr val="FFFF00"/>
              </a:solidFill>
            </a:endParaRPr>
          </a:p>
        </p:txBody>
      </p:sp>
      <p:pic>
        <p:nvPicPr>
          <p:cNvPr id="4" name="Grafik 3" descr="C:\Users\Anatol\Desktop\300px-PHP-logo.sv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986" y="0"/>
            <a:ext cx="1878330" cy="99441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Legende mit Linie 2 5"/>
          <p:cNvSpPr/>
          <p:nvPr/>
        </p:nvSpPr>
        <p:spPr>
          <a:xfrm flipH="1">
            <a:off x="107504" y="1844824"/>
            <a:ext cx="1944216" cy="50405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0247"/>
              <a:gd name="adj6" fmla="val -4778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index.php?navi</a:t>
            </a:r>
            <a:r>
              <a:rPr lang="de-DE" dirty="0" smtClean="0"/>
              <a:t>=1</a:t>
            </a:r>
            <a:endParaRPr lang="de-DE" dirty="0"/>
          </a:p>
        </p:txBody>
      </p:sp>
      <p:sp>
        <p:nvSpPr>
          <p:cNvPr id="8" name="Legende mit Linie 2 7"/>
          <p:cNvSpPr/>
          <p:nvPr/>
        </p:nvSpPr>
        <p:spPr>
          <a:xfrm flipH="1">
            <a:off x="107504" y="2487960"/>
            <a:ext cx="1944216" cy="50405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7946"/>
              <a:gd name="adj6" fmla="val -393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index.php?navi</a:t>
            </a:r>
            <a:r>
              <a:rPr lang="de-DE" dirty="0" smtClean="0"/>
              <a:t>=2</a:t>
            </a:r>
            <a:endParaRPr lang="de-DE" dirty="0"/>
          </a:p>
        </p:txBody>
      </p:sp>
      <p:sp>
        <p:nvSpPr>
          <p:cNvPr id="9" name="Legende mit Linie 2 8"/>
          <p:cNvSpPr/>
          <p:nvPr/>
        </p:nvSpPr>
        <p:spPr>
          <a:xfrm flipH="1">
            <a:off x="107504" y="3140968"/>
            <a:ext cx="1944216" cy="50405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5715"/>
              <a:gd name="adj6" fmla="val -3994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index.php?navi</a:t>
            </a:r>
            <a:r>
              <a:rPr lang="de-DE" dirty="0" smtClean="0"/>
              <a:t>=3</a:t>
            </a:r>
            <a:endParaRPr lang="de-DE" dirty="0"/>
          </a:p>
        </p:txBody>
      </p:sp>
      <p:sp>
        <p:nvSpPr>
          <p:cNvPr id="10" name="Legende mit Linie 2 9"/>
          <p:cNvSpPr/>
          <p:nvPr/>
        </p:nvSpPr>
        <p:spPr>
          <a:xfrm flipH="1">
            <a:off x="107504" y="3799846"/>
            <a:ext cx="1944216" cy="50405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1537"/>
              <a:gd name="adj6" fmla="val -4106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index.php?navi</a:t>
            </a:r>
            <a:r>
              <a:rPr lang="de-DE" dirty="0" smtClean="0"/>
              <a:t>=4</a:t>
            </a:r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2195736" y="994410"/>
            <a:ext cx="648072" cy="562382"/>
          </a:xfrm>
          <a:prstGeom prst="ellipse">
            <a:avLst/>
          </a:prstGeom>
          <a:solidFill>
            <a:schemeClr val="lt1">
              <a:alpha val="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>
            <a:off x="3923928" y="2487960"/>
            <a:ext cx="3320058" cy="3389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Navi-Variable organisieren: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$_GET['</a:t>
            </a:r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']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Je nach Wert der Variable neuen Code hinzuladen: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switch</a:t>
            </a:r>
            <a:r>
              <a:rPr lang="de-DE" dirty="0" smtClean="0">
                <a:solidFill>
                  <a:srgbClr val="FFFF00"/>
                </a:solidFill>
              </a:rPr>
              <a:t>(…)…</a:t>
            </a:r>
            <a:r>
              <a:rPr lang="de-DE" dirty="0" err="1" smtClean="0">
                <a:solidFill>
                  <a:srgbClr val="FFFF00"/>
                </a:solidFill>
              </a:rPr>
              <a:t>case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Include</a:t>
            </a:r>
            <a:r>
              <a:rPr lang="de-DE" dirty="0" smtClean="0">
                <a:solidFill>
                  <a:srgbClr val="FFFF00"/>
                </a:solidFill>
              </a:rPr>
              <a:t>(…);</a:t>
            </a:r>
          </a:p>
          <a:p>
            <a:pPr algn="ctr"/>
            <a:endParaRPr lang="de-DE" dirty="0">
              <a:solidFill>
                <a:srgbClr val="FFFF00"/>
              </a:solidFill>
            </a:endParaRP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=1 </a:t>
            </a:r>
            <a:r>
              <a:rPr lang="de-DE" dirty="0" smtClean="0">
                <a:solidFill>
                  <a:srgbClr val="FFFF00"/>
                </a:solidFill>
                <a:sym typeface="Wingdings" pitchFamily="2" charset="2"/>
              </a:rPr>
              <a:t> </a:t>
            </a:r>
            <a:r>
              <a:rPr lang="de-DE" dirty="0" err="1">
                <a:solidFill>
                  <a:srgbClr val="FFFF00"/>
                </a:solidFill>
                <a:sym typeface="Wingdings" pitchFamily="2" charset="2"/>
              </a:rPr>
              <a:t>k</a:t>
            </a:r>
            <a:r>
              <a:rPr lang="de-DE" dirty="0" err="1" smtClean="0">
                <a:solidFill>
                  <a:srgbClr val="FFFF00"/>
                </a:solidFill>
                <a:sym typeface="Wingdings" pitchFamily="2" charset="2"/>
              </a:rPr>
              <a:t>neipenAnzeigen.inc.php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3916238" y="2492896"/>
            <a:ext cx="3320058" cy="3389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Navi-Variable organisieren: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$_GET['</a:t>
            </a:r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']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Je nach Wert der Variable neuen Code hinzuladen: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switch</a:t>
            </a:r>
            <a:r>
              <a:rPr lang="de-DE" dirty="0" smtClean="0">
                <a:solidFill>
                  <a:srgbClr val="FFFF00"/>
                </a:solidFill>
              </a:rPr>
              <a:t>(…)…</a:t>
            </a:r>
            <a:r>
              <a:rPr lang="de-DE" dirty="0" err="1" smtClean="0">
                <a:solidFill>
                  <a:srgbClr val="FFFF00"/>
                </a:solidFill>
              </a:rPr>
              <a:t>case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Include</a:t>
            </a:r>
            <a:r>
              <a:rPr lang="de-DE" dirty="0" smtClean="0">
                <a:solidFill>
                  <a:srgbClr val="FFFF00"/>
                </a:solidFill>
              </a:rPr>
              <a:t>(…);</a:t>
            </a:r>
          </a:p>
          <a:p>
            <a:pPr algn="ctr"/>
            <a:endParaRPr lang="de-DE" dirty="0">
              <a:solidFill>
                <a:srgbClr val="FFFF00"/>
              </a:solidFill>
            </a:endParaRP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=2 </a:t>
            </a:r>
            <a:r>
              <a:rPr lang="de-DE" dirty="0" smtClean="0">
                <a:solidFill>
                  <a:srgbClr val="FFFF00"/>
                </a:solidFill>
                <a:sym typeface="Wingdings" pitchFamily="2" charset="2"/>
              </a:rPr>
              <a:t> kneipenAnzeigen2.inc.php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3923928" y="2492896"/>
            <a:ext cx="3320058" cy="3389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Navi-Variable organisieren: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$_GET['</a:t>
            </a:r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']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Je nach Wert der Variable neuen Code hinzuladen: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switch</a:t>
            </a:r>
            <a:r>
              <a:rPr lang="de-DE" dirty="0" smtClean="0">
                <a:solidFill>
                  <a:srgbClr val="FFFF00"/>
                </a:solidFill>
              </a:rPr>
              <a:t>(…)…</a:t>
            </a:r>
            <a:r>
              <a:rPr lang="de-DE" dirty="0" err="1" smtClean="0">
                <a:solidFill>
                  <a:srgbClr val="FFFF00"/>
                </a:solidFill>
              </a:rPr>
              <a:t>case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Include</a:t>
            </a:r>
            <a:r>
              <a:rPr lang="de-DE" dirty="0" smtClean="0">
                <a:solidFill>
                  <a:srgbClr val="FFFF00"/>
                </a:solidFill>
              </a:rPr>
              <a:t>(…);</a:t>
            </a:r>
          </a:p>
          <a:p>
            <a:pPr algn="ctr"/>
            <a:endParaRPr lang="de-DE" dirty="0">
              <a:solidFill>
                <a:srgbClr val="FFFF00"/>
              </a:solidFill>
            </a:endParaRP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=3 </a:t>
            </a:r>
            <a:r>
              <a:rPr lang="de-DE" dirty="0" smtClean="0">
                <a:solidFill>
                  <a:srgbClr val="FFFF00"/>
                </a:solidFill>
                <a:sym typeface="Wingdings" pitchFamily="2" charset="2"/>
              </a:rPr>
              <a:t> kneipenAnzeigen3.inc.php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3916238" y="2492896"/>
            <a:ext cx="3320058" cy="3389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Navi-Variable organisieren: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$_GET['</a:t>
            </a:r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']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Je nach Wert der Variable neuen Code hinzuladen: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switch</a:t>
            </a:r>
            <a:r>
              <a:rPr lang="de-DE" dirty="0" smtClean="0">
                <a:solidFill>
                  <a:srgbClr val="FFFF00"/>
                </a:solidFill>
              </a:rPr>
              <a:t>(…)…</a:t>
            </a:r>
            <a:r>
              <a:rPr lang="de-DE" dirty="0" err="1" smtClean="0">
                <a:solidFill>
                  <a:srgbClr val="FFFF00"/>
                </a:solidFill>
              </a:rPr>
              <a:t>case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Include</a:t>
            </a:r>
            <a:r>
              <a:rPr lang="de-DE" dirty="0" smtClean="0">
                <a:solidFill>
                  <a:srgbClr val="FFFF00"/>
                </a:solidFill>
              </a:rPr>
              <a:t>(…);</a:t>
            </a:r>
          </a:p>
          <a:p>
            <a:pPr algn="ctr"/>
            <a:endParaRPr lang="de-DE" dirty="0">
              <a:solidFill>
                <a:srgbClr val="FFFF00"/>
              </a:solidFill>
            </a:endParaRP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=4 </a:t>
            </a:r>
            <a:r>
              <a:rPr lang="de-DE" dirty="0" smtClean="0">
                <a:solidFill>
                  <a:srgbClr val="FFFF00"/>
                </a:solidFill>
                <a:sym typeface="Wingdings" pitchFamily="2" charset="2"/>
              </a:rPr>
              <a:t> </a:t>
            </a:r>
            <a:r>
              <a:rPr lang="de-DE" dirty="0" err="1" smtClean="0">
                <a:solidFill>
                  <a:srgbClr val="FFFF00"/>
                </a:solidFill>
                <a:sym typeface="Wingdings" pitchFamily="2" charset="2"/>
              </a:rPr>
              <a:t>kneipenEintragen.inc.php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3923928" y="2492896"/>
            <a:ext cx="3320058" cy="3389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action</a:t>
            </a:r>
            <a:r>
              <a:rPr lang="de-DE" dirty="0" smtClean="0">
                <a:solidFill>
                  <a:srgbClr val="FFFF00"/>
                </a:solidFill>
              </a:rPr>
              <a:t>=“</a:t>
            </a:r>
            <a:r>
              <a:rPr lang="de-DE" dirty="0" err="1" smtClean="0">
                <a:solidFill>
                  <a:srgbClr val="FFFF00"/>
                </a:solidFill>
              </a:rPr>
              <a:t>index.php?navi</a:t>
            </a:r>
            <a:r>
              <a:rPr lang="de-DE" dirty="0" smtClean="0">
                <a:solidFill>
                  <a:srgbClr val="FFFF00"/>
                </a:solidFill>
              </a:rPr>
              <a:t>=5“</a:t>
            </a:r>
            <a:br>
              <a:rPr lang="de-DE" dirty="0" smtClean="0">
                <a:solidFill>
                  <a:srgbClr val="FFFF00"/>
                </a:solidFill>
              </a:rPr>
            </a:br>
            <a:r>
              <a:rPr lang="de-DE" dirty="0" smtClean="0"/>
              <a:t>Navi-Variable organisieren: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$_GET['</a:t>
            </a:r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']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Je nach Wert der Variable neuen Code hinzuladen: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switch</a:t>
            </a:r>
            <a:r>
              <a:rPr lang="de-DE" dirty="0" smtClean="0">
                <a:solidFill>
                  <a:srgbClr val="FFFF00"/>
                </a:solidFill>
              </a:rPr>
              <a:t>(…)…</a:t>
            </a:r>
            <a:r>
              <a:rPr lang="de-DE" dirty="0" err="1" smtClean="0">
                <a:solidFill>
                  <a:srgbClr val="FFFF00"/>
                </a:solidFill>
              </a:rPr>
              <a:t>case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Include</a:t>
            </a:r>
            <a:r>
              <a:rPr lang="de-DE" dirty="0" smtClean="0">
                <a:solidFill>
                  <a:srgbClr val="FFFF00"/>
                </a:solidFill>
              </a:rPr>
              <a:t>(…);</a:t>
            </a:r>
          </a:p>
          <a:p>
            <a:pPr algn="ctr"/>
            <a:endParaRPr lang="de-DE" dirty="0">
              <a:solidFill>
                <a:srgbClr val="FFFF00"/>
              </a:solidFill>
            </a:endParaRPr>
          </a:p>
          <a:p>
            <a:pPr algn="ctr"/>
            <a:r>
              <a:rPr lang="de-DE" dirty="0" err="1" smtClean="0">
                <a:solidFill>
                  <a:srgbClr val="FFFF00"/>
                </a:solidFill>
              </a:rPr>
              <a:t>navi</a:t>
            </a:r>
            <a:r>
              <a:rPr lang="de-DE" dirty="0" smtClean="0">
                <a:solidFill>
                  <a:srgbClr val="FFFF00"/>
                </a:solidFill>
              </a:rPr>
              <a:t>=5 </a:t>
            </a:r>
            <a:r>
              <a:rPr lang="de-DE" dirty="0" smtClean="0">
                <a:solidFill>
                  <a:srgbClr val="FFFF00"/>
                </a:solidFill>
                <a:sym typeface="Wingdings" pitchFamily="2" charset="2"/>
              </a:rPr>
              <a:t> </a:t>
            </a:r>
            <a:r>
              <a:rPr lang="de-DE" dirty="0" err="1" smtClean="0">
                <a:solidFill>
                  <a:srgbClr val="FFFF00"/>
                </a:solidFill>
                <a:sym typeface="Wingdings" pitchFamily="2" charset="2"/>
              </a:rPr>
              <a:t>Suchen.inc.php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9" name="Abgerundetes Rechteck 18"/>
          <p:cNvSpPr/>
          <p:nvPr/>
        </p:nvSpPr>
        <p:spPr>
          <a:xfrm>
            <a:off x="3923928" y="2495465"/>
            <a:ext cx="3320058" cy="3389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smtClean="0"/>
          </a:p>
          <a:p>
            <a:pPr algn="ctr"/>
            <a:r>
              <a:rPr lang="de-DE" sz="1600" dirty="0" err="1" smtClean="0">
                <a:solidFill>
                  <a:srgbClr val="FFFF00"/>
                </a:solidFill>
              </a:rPr>
              <a:t>action</a:t>
            </a:r>
            <a:r>
              <a:rPr lang="de-DE" sz="1600" dirty="0" smtClean="0">
                <a:solidFill>
                  <a:srgbClr val="FFFF00"/>
                </a:solidFill>
              </a:rPr>
              <a:t>=“</a:t>
            </a:r>
            <a:r>
              <a:rPr lang="de-DE" sz="1600" dirty="0">
                <a:solidFill>
                  <a:srgbClr val="FFFF00"/>
                </a:solidFill>
              </a:rPr>
              <a:t>{$_SERVER['PHP_SELF']}</a:t>
            </a:r>
            <a:r>
              <a:rPr lang="de-DE" sz="1600" dirty="0" smtClean="0">
                <a:solidFill>
                  <a:srgbClr val="FFFF00"/>
                </a:solidFill>
              </a:rPr>
              <a:t>“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Input-Variable organisieren: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$_POST['</a:t>
            </a:r>
            <a:r>
              <a:rPr lang="de-DE" dirty="0" err="1" smtClean="0">
                <a:solidFill>
                  <a:srgbClr val="FFFF00"/>
                </a:solidFill>
              </a:rPr>
              <a:t>suchstring</a:t>
            </a:r>
            <a:r>
              <a:rPr lang="de-DE" dirty="0" smtClean="0">
                <a:solidFill>
                  <a:srgbClr val="FFFF00"/>
                </a:solidFill>
              </a:rPr>
              <a:t>']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$_POST['</a:t>
            </a:r>
            <a:r>
              <a:rPr lang="de-DE" dirty="0" err="1" smtClean="0">
                <a:solidFill>
                  <a:srgbClr val="FFFF00"/>
                </a:solidFill>
              </a:rPr>
              <a:t>sent</a:t>
            </a:r>
            <a:r>
              <a:rPr lang="de-DE" dirty="0" smtClean="0">
                <a:solidFill>
                  <a:srgbClr val="FFFF00"/>
                </a:solidFill>
              </a:rPr>
              <a:t>']</a:t>
            </a:r>
          </a:p>
          <a:p>
            <a:pPr algn="ctr"/>
            <a:endParaRPr lang="de-DE" dirty="0" smtClean="0">
              <a:solidFill>
                <a:srgbClr val="FFFF00"/>
              </a:solidFill>
            </a:endParaRPr>
          </a:p>
          <a:p>
            <a:pPr algn="ctr"/>
            <a:r>
              <a:rPr lang="de-DE" dirty="0" smtClean="0"/>
              <a:t>Je nach </a:t>
            </a:r>
            <a:r>
              <a:rPr lang="de-DE" i="1" dirty="0" smtClean="0"/>
              <a:t>Existenz</a:t>
            </a:r>
            <a:r>
              <a:rPr lang="de-DE" dirty="0" smtClean="0"/>
              <a:t> dieser Variablen neuen Code hinzuladen:</a:t>
            </a:r>
          </a:p>
          <a:p>
            <a:pPr algn="ctr"/>
            <a:r>
              <a:rPr lang="de-DE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de-DE" dirty="0" err="1">
                <a:solidFill>
                  <a:srgbClr val="FFFF00"/>
                </a:solidFill>
              </a:rPr>
              <a:t>i</a:t>
            </a:r>
            <a:r>
              <a:rPr lang="de-DE" dirty="0" err="1" smtClean="0">
                <a:solidFill>
                  <a:srgbClr val="FFFF00"/>
                </a:solidFill>
              </a:rPr>
              <a:t>nclude</a:t>
            </a:r>
            <a:r>
              <a:rPr lang="de-DE" dirty="0" smtClean="0">
                <a:solidFill>
                  <a:srgbClr val="FFFF00"/>
                </a:solidFill>
              </a:rPr>
              <a:t>(…);</a:t>
            </a:r>
          </a:p>
          <a:p>
            <a:pPr algn="ctr"/>
            <a:r>
              <a:rPr lang="de-DE" dirty="0" err="1">
                <a:solidFill>
                  <a:srgbClr val="FFFF00"/>
                </a:solidFill>
                <a:sym typeface="Wingdings" pitchFamily="2" charset="2"/>
              </a:rPr>
              <a:t>s</a:t>
            </a:r>
            <a:r>
              <a:rPr lang="de-DE" dirty="0" err="1" smtClean="0">
                <a:solidFill>
                  <a:srgbClr val="FFFF00"/>
                </a:solidFill>
                <a:sym typeface="Wingdings" pitchFamily="2" charset="2"/>
              </a:rPr>
              <a:t>uchen.inc.php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1" name="Legende mit Linie 2 10"/>
          <p:cNvSpPr/>
          <p:nvPr/>
        </p:nvSpPr>
        <p:spPr>
          <a:xfrm flipH="1">
            <a:off x="107504" y="4437112"/>
            <a:ext cx="1944216" cy="50405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4871"/>
              <a:gd name="adj6" fmla="val -271748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index.php?navi</a:t>
            </a:r>
            <a:r>
              <a:rPr lang="de-DE" dirty="0" smtClean="0"/>
              <a:t>=5</a:t>
            </a:r>
            <a:endParaRPr lang="de-DE" dirty="0"/>
          </a:p>
        </p:txBody>
      </p:sp>
      <p:sp>
        <p:nvSpPr>
          <p:cNvPr id="12" name="Legende mit Linie 2 11"/>
          <p:cNvSpPr/>
          <p:nvPr/>
        </p:nvSpPr>
        <p:spPr>
          <a:xfrm flipH="1">
            <a:off x="107504" y="5085184"/>
            <a:ext cx="1944216" cy="50405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49659"/>
              <a:gd name="adj6" fmla="val -270068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index.php?navi</a:t>
            </a:r>
            <a:r>
              <a:rPr lang="de-DE" dirty="0" smtClean="0"/>
              <a:t>=6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070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7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>
                <a:solidFill>
                  <a:srgbClr val="FFFF00"/>
                </a:solidFill>
              </a:rPr>
              <a:t>Tabelle „kneipen“</a:t>
            </a:r>
            <a:endParaRPr lang="de-DE" dirty="0">
              <a:solidFill>
                <a:srgbClr val="FFFF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0" t="41677" r="42159" b="40310"/>
          <a:stretch/>
        </p:blipFill>
        <p:spPr bwMode="auto">
          <a:xfrm>
            <a:off x="3050691" y="4841776"/>
            <a:ext cx="6093309" cy="1926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432324" y="908720"/>
            <a:ext cx="867618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400" dirty="0" smtClean="0">
                <a:solidFill>
                  <a:srgbClr val="FFFF00"/>
                </a:solidFill>
              </a:rPr>
              <a:t>$</a:t>
            </a:r>
            <a:r>
              <a:rPr lang="de-DE" sz="2400" dirty="0" err="1" smtClean="0">
                <a:solidFill>
                  <a:srgbClr val="FFFF00"/>
                </a:solidFill>
              </a:rPr>
              <a:t>anz</a:t>
            </a:r>
            <a:r>
              <a:rPr lang="de-DE" sz="2400" dirty="0" smtClean="0">
                <a:solidFill>
                  <a:srgbClr val="FFFF00"/>
                </a:solidFill>
              </a:rPr>
              <a:t> = </a:t>
            </a:r>
            <a:r>
              <a:rPr lang="de-DE" sz="2400" dirty="0" err="1" smtClean="0">
                <a:solidFill>
                  <a:srgbClr val="FFFF00"/>
                </a:solidFill>
              </a:rPr>
              <a:t>mysql_num_rows</a:t>
            </a:r>
            <a:r>
              <a:rPr lang="de-DE" sz="2400" dirty="0" smtClean="0">
                <a:solidFill>
                  <a:srgbClr val="FFFF00"/>
                </a:solidFill>
              </a:rPr>
              <a:t>($</a:t>
            </a:r>
            <a:r>
              <a:rPr lang="de-DE" sz="2400" dirty="0" err="1" smtClean="0">
                <a:solidFill>
                  <a:srgbClr val="FFFF00"/>
                </a:solidFill>
              </a:rPr>
              <a:t>erg</a:t>
            </a:r>
            <a:r>
              <a:rPr lang="de-DE" sz="2400" dirty="0" smtClean="0">
                <a:solidFill>
                  <a:srgbClr val="FFFF00"/>
                </a:solidFill>
              </a:rPr>
              <a:t>)</a:t>
            </a:r>
          </a:p>
          <a:p>
            <a:pPr algn="l"/>
            <a:r>
              <a:rPr lang="de-DE" sz="2400" dirty="0" err="1" smtClean="0">
                <a:solidFill>
                  <a:srgbClr val="FFFF00"/>
                </a:solidFill>
              </a:rPr>
              <a:t>for</a:t>
            </a:r>
            <a:r>
              <a:rPr lang="de-DE" sz="2400" dirty="0" smtClean="0">
                <a:solidFill>
                  <a:srgbClr val="FFFF00"/>
                </a:solidFill>
              </a:rPr>
              <a:t> ($i=0; $i&lt;$</a:t>
            </a:r>
            <a:r>
              <a:rPr lang="de-DE" sz="2400" dirty="0" err="1" smtClean="0">
                <a:solidFill>
                  <a:srgbClr val="FFFF00"/>
                </a:solidFill>
              </a:rPr>
              <a:t>anz</a:t>
            </a:r>
            <a:r>
              <a:rPr lang="de-DE" sz="2400" dirty="0" smtClean="0">
                <a:solidFill>
                  <a:srgbClr val="FFFF00"/>
                </a:solidFill>
              </a:rPr>
              <a:t>;$i=$i+1) { </a:t>
            </a:r>
          </a:p>
          <a:p>
            <a:pPr algn="l"/>
            <a:r>
              <a:rPr lang="de-DE" sz="2400" dirty="0" smtClean="0">
                <a:solidFill>
                  <a:srgbClr val="FFFF00"/>
                </a:solidFill>
              </a:rPr>
              <a:t>		$a=</a:t>
            </a:r>
            <a:r>
              <a:rPr lang="de-DE" sz="2400" dirty="0" err="1" smtClean="0">
                <a:solidFill>
                  <a:srgbClr val="FFFF00"/>
                </a:solidFill>
              </a:rPr>
              <a:t>mysql_result</a:t>
            </a:r>
            <a:r>
              <a:rPr lang="de-DE" sz="2400" dirty="0" smtClean="0">
                <a:solidFill>
                  <a:srgbClr val="FFFF00"/>
                </a:solidFill>
              </a:rPr>
              <a:t>($</a:t>
            </a:r>
            <a:r>
              <a:rPr lang="de-DE" sz="2400" dirty="0" err="1" smtClean="0">
                <a:solidFill>
                  <a:srgbClr val="FFFF00"/>
                </a:solidFill>
              </a:rPr>
              <a:t>erg</a:t>
            </a:r>
            <a:r>
              <a:rPr lang="de-DE" sz="2400" dirty="0" smtClean="0">
                <a:solidFill>
                  <a:srgbClr val="FFFF00"/>
                </a:solidFill>
              </a:rPr>
              <a:t>, $i, "Name"); </a:t>
            </a:r>
          </a:p>
          <a:p>
            <a:pPr algn="l"/>
            <a:r>
              <a:rPr lang="de-DE" sz="2400" dirty="0" smtClean="0">
                <a:solidFill>
                  <a:srgbClr val="FFFF00"/>
                </a:solidFill>
              </a:rPr>
              <a:t>		$b=</a:t>
            </a:r>
            <a:r>
              <a:rPr lang="de-DE" sz="2400" dirty="0" err="1" smtClean="0">
                <a:solidFill>
                  <a:srgbClr val="FFFF00"/>
                </a:solidFill>
              </a:rPr>
              <a:t>mysql_result</a:t>
            </a:r>
            <a:r>
              <a:rPr lang="de-DE" sz="2400" dirty="0" smtClean="0">
                <a:solidFill>
                  <a:srgbClr val="FFFF00"/>
                </a:solidFill>
              </a:rPr>
              <a:t>($</a:t>
            </a:r>
            <a:r>
              <a:rPr lang="de-DE" sz="2400" dirty="0" err="1" smtClean="0">
                <a:solidFill>
                  <a:srgbClr val="FFFF00"/>
                </a:solidFill>
              </a:rPr>
              <a:t>erg</a:t>
            </a:r>
            <a:r>
              <a:rPr lang="de-DE" sz="2400" dirty="0" smtClean="0">
                <a:solidFill>
                  <a:srgbClr val="FFFF00"/>
                </a:solidFill>
              </a:rPr>
              <a:t>, $i, "Art"); </a:t>
            </a:r>
          </a:p>
          <a:p>
            <a:pPr algn="l"/>
            <a:r>
              <a:rPr lang="de-DE" sz="2400" dirty="0" smtClean="0">
                <a:solidFill>
                  <a:srgbClr val="FFFF00"/>
                </a:solidFill>
              </a:rPr>
              <a:t>		$c=</a:t>
            </a:r>
            <a:r>
              <a:rPr lang="de-DE" sz="2400" dirty="0" err="1" smtClean="0">
                <a:solidFill>
                  <a:srgbClr val="FFFF00"/>
                </a:solidFill>
              </a:rPr>
              <a:t>mysql_result</a:t>
            </a:r>
            <a:r>
              <a:rPr lang="de-DE" sz="2400" dirty="0" smtClean="0">
                <a:solidFill>
                  <a:srgbClr val="FFFF00"/>
                </a:solidFill>
              </a:rPr>
              <a:t>($</a:t>
            </a:r>
            <a:r>
              <a:rPr lang="de-DE" sz="2400" dirty="0" err="1" smtClean="0">
                <a:solidFill>
                  <a:srgbClr val="FFFF00"/>
                </a:solidFill>
              </a:rPr>
              <a:t>erg</a:t>
            </a:r>
            <a:r>
              <a:rPr lang="de-DE" sz="2400" dirty="0" smtClean="0">
                <a:solidFill>
                  <a:srgbClr val="FFFF00"/>
                </a:solidFill>
              </a:rPr>
              <a:t>, $i, "Note"); </a:t>
            </a:r>
          </a:p>
          <a:p>
            <a:pPr algn="l"/>
            <a:r>
              <a:rPr lang="de-DE" sz="2400" dirty="0" smtClean="0">
                <a:solidFill>
                  <a:srgbClr val="FFFF00"/>
                </a:solidFill>
              </a:rPr>
              <a:t>		$d=</a:t>
            </a:r>
            <a:r>
              <a:rPr lang="de-DE" sz="2400" dirty="0" err="1" smtClean="0">
                <a:solidFill>
                  <a:srgbClr val="FFFF00"/>
                </a:solidFill>
              </a:rPr>
              <a:t>mysql_result</a:t>
            </a:r>
            <a:r>
              <a:rPr lang="de-DE" sz="2400" dirty="0" smtClean="0">
                <a:solidFill>
                  <a:srgbClr val="FFFF00"/>
                </a:solidFill>
              </a:rPr>
              <a:t>($</a:t>
            </a:r>
            <a:r>
              <a:rPr lang="de-DE" sz="2400" dirty="0" err="1" smtClean="0">
                <a:solidFill>
                  <a:srgbClr val="FFFF00"/>
                </a:solidFill>
              </a:rPr>
              <a:t>erg</a:t>
            </a:r>
            <a:r>
              <a:rPr lang="de-DE" sz="2400" dirty="0" smtClean="0">
                <a:solidFill>
                  <a:srgbClr val="FFFF00"/>
                </a:solidFill>
              </a:rPr>
              <a:t>, $i, "Kommentar"); </a:t>
            </a:r>
          </a:p>
          <a:p>
            <a:pPr algn="l"/>
            <a:r>
              <a:rPr lang="de-DE" sz="2400" dirty="0" smtClean="0">
                <a:solidFill>
                  <a:srgbClr val="FFFF00"/>
                </a:solidFill>
              </a:rPr>
              <a:t>		echo $a;  </a:t>
            </a:r>
            <a:r>
              <a:rPr lang="de-DE" sz="2400" dirty="0" err="1" smtClean="0">
                <a:solidFill>
                  <a:srgbClr val="FFFF00"/>
                </a:solidFill>
              </a:rPr>
              <a:t>echo$b</a:t>
            </a:r>
            <a:r>
              <a:rPr lang="de-DE" sz="2400" dirty="0" smtClean="0">
                <a:solidFill>
                  <a:srgbClr val="FFFF00"/>
                </a:solidFill>
              </a:rPr>
              <a:t>;  </a:t>
            </a:r>
            <a:r>
              <a:rPr lang="de-DE" sz="2400" dirty="0" err="1" smtClean="0">
                <a:solidFill>
                  <a:srgbClr val="FFFF00"/>
                </a:solidFill>
              </a:rPr>
              <a:t>echo$c</a:t>
            </a:r>
            <a:r>
              <a:rPr lang="de-DE" sz="2400" dirty="0" smtClean="0">
                <a:solidFill>
                  <a:srgbClr val="FFFF00"/>
                </a:solidFill>
              </a:rPr>
              <a:t>;  </a:t>
            </a:r>
            <a:r>
              <a:rPr lang="de-DE" sz="2400" dirty="0" err="1" smtClean="0">
                <a:solidFill>
                  <a:srgbClr val="FFFF00"/>
                </a:solidFill>
              </a:rPr>
              <a:t>echo$d</a:t>
            </a:r>
            <a:r>
              <a:rPr lang="de-DE" sz="2400" dirty="0" smtClean="0">
                <a:solidFill>
                  <a:srgbClr val="FFFF00"/>
                </a:solidFill>
              </a:rPr>
              <a:t>;</a:t>
            </a:r>
          </a:p>
          <a:p>
            <a:pPr algn="l"/>
            <a:r>
              <a:rPr lang="de-DE" sz="2400" dirty="0" smtClean="0">
                <a:solidFill>
                  <a:srgbClr val="FFFF00"/>
                </a:solidFill>
              </a:rPr>
              <a:t>	} //</a:t>
            </a:r>
            <a:r>
              <a:rPr lang="de-DE" sz="2400" dirty="0" err="1" smtClean="0">
                <a:solidFill>
                  <a:srgbClr val="FFFF00"/>
                </a:solidFill>
              </a:rPr>
              <a:t>for</a:t>
            </a:r>
            <a:endParaRPr lang="de-DE" sz="2400" dirty="0">
              <a:solidFill>
                <a:srgbClr val="FFFF00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3050691" y="5085184"/>
            <a:ext cx="6093309" cy="288032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3464374" y="5085184"/>
            <a:ext cx="1251642" cy="1683568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464373" y="4085146"/>
            <a:ext cx="171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FF00"/>
                </a:solidFill>
              </a:rPr>
              <a:t>Spalte „Name“</a:t>
            </a:r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403648" y="5075892"/>
            <a:ext cx="139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FF00"/>
                </a:solidFill>
              </a:rPr>
              <a:t>Zeile 0</a:t>
            </a:r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9" name="Pfeil nach unten 8"/>
          <p:cNvSpPr/>
          <p:nvPr/>
        </p:nvSpPr>
        <p:spPr>
          <a:xfrm>
            <a:off x="3914789" y="4454478"/>
            <a:ext cx="369179" cy="387298"/>
          </a:xfrm>
          <a:prstGeom prst="downArrow">
            <a:avLst/>
          </a:prstGeom>
          <a:solidFill>
            <a:srgbClr val="FFFF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rechts 10"/>
          <p:cNvSpPr/>
          <p:nvPr/>
        </p:nvSpPr>
        <p:spPr>
          <a:xfrm>
            <a:off x="2173785" y="5044534"/>
            <a:ext cx="814337" cy="369332"/>
          </a:xfrm>
          <a:prstGeom prst="rightArrow">
            <a:avLst/>
          </a:prstGeom>
          <a:solidFill>
            <a:srgbClr val="FFFF0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3496884" y="5058439"/>
            <a:ext cx="1273530" cy="369332"/>
          </a:xfrm>
          <a:prstGeom prst="ellipse">
            <a:avLst/>
          </a:prstGeom>
          <a:solidFill>
            <a:srgbClr val="C00000">
              <a:alpha val="48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Legende mit Linie 1 14"/>
          <p:cNvSpPr/>
          <p:nvPr/>
        </p:nvSpPr>
        <p:spPr>
          <a:xfrm>
            <a:off x="8028384" y="2996952"/>
            <a:ext cx="1018991" cy="437057"/>
          </a:xfrm>
          <a:prstGeom prst="borderCallout1">
            <a:avLst>
              <a:gd name="adj1" fmla="val 18750"/>
              <a:gd name="adj2" fmla="val -8333"/>
              <a:gd name="adj3" fmla="val 466772"/>
              <a:gd name="adj4" fmla="val -3756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$a</a:t>
            </a:r>
            <a:endParaRPr lang="de-DE" dirty="0"/>
          </a:p>
        </p:txBody>
      </p:sp>
      <p:sp>
        <p:nvSpPr>
          <p:cNvPr id="19" name="Ellipse 18"/>
          <p:cNvSpPr/>
          <p:nvPr/>
        </p:nvSpPr>
        <p:spPr>
          <a:xfrm>
            <a:off x="4716016" y="5044534"/>
            <a:ext cx="936104" cy="369332"/>
          </a:xfrm>
          <a:prstGeom prst="ellipse">
            <a:avLst/>
          </a:prstGeom>
          <a:solidFill>
            <a:srgbClr val="C00000">
              <a:alpha val="48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Legende mit Linie 1 19"/>
          <p:cNvSpPr/>
          <p:nvPr/>
        </p:nvSpPr>
        <p:spPr>
          <a:xfrm>
            <a:off x="8023922" y="3586409"/>
            <a:ext cx="1018991" cy="437057"/>
          </a:xfrm>
          <a:prstGeom prst="borderCallout1">
            <a:avLst>
              <a:gd name="adj1" fmla="val 18750"/>
              <a:gd name="adj2" fmla="val -8333"/>
              <a:gd name="adj3" fmla="val 339785"/>
              <a:gd name="adj4" fmla="val -257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$b</a:t>
            </a:r>
            <a:endParaRPr lang="de-DE" dirty="0"/>
          </a:p>
        </p:txBody>
      </p:sp>
      <p:sp>
        <p:nvSpPr>
          <p:cNvPr id="21" name="Ellipse 20"/>
          <p:cNvSpPr/>
          <p:nvPr/>
        </p:nvSpPr>
        <p:spPr>
          <a:xfrm>
            <a:off x="5652120" y="5058439"/>
            <a:ext cx="660385" cy="369332"/>
          </a:xfrm>
          <a:prstGeom prst="ellipse">
            <a:avLst/>
          </a:prstGeom>
          <a:solidFill>
            <a:srgbClr val="C00000">
              <a:alpha val="48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Legende mit Linie 1 21"/>
          <p:cNvSpPr/>
          <p:nvPr/>
        </p:nvSpPr>
        <p:spPr>
          <a:xfrm>
            <a:off x="8023921" y="4160732"/>
            <a:ext cx="1018991" cy="437057"/>
          </a:xfrm>
          <a:prstGeom prst="borderCallout1">
            <a:avLst>
              <a:gd name="adj1" fmla="val 18750"/>
              <a:gd name="adj2" fmla="val -8333"/>
              <a:gd name="adj3" fmla="val 203392"/>
              <a:gd name="adj4" fmla="val -18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$c</a:t>
            </a:r>
            <a:endParaRPr lang="de-DE" dirty="0"/>
          </a:p>
        </p:txBody>
      </p:sp>
      <p:sp>
        <p:nvSpPr>
          <p:cNvPr id="23" name="Ellipse 22"/>
          <p:cNvSpPr/>
          <p:nvPr/>
        </p:nvSpPr>
        <p:spPr>
          <a:xfrm>
            <a:off x="98363" y="1115452"/>
            <a:ext cx="369181" cy="369332"/>
          </a:xfrm>
          <a:prstGeom prst="ellipse">
            <a:avLst/>
          </a:prstGeom>
          <a:solidFill>
            <a:srgbClr val="C00000">
              <a:alpha val="48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rgbClr val="FFFF00"/>
                </a:solidFill>
              </a:rPr>
              <a:t>6</a:t>
            </a:r>
            <a:endParaRPr lang="de-DE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8" grpId="0"/>
      <p:bldP spid="14" grpId="0"/>
      <p:bldP spid="9" grpId="0" animBg="1"/>
      <p:bldP spid="11" grpId="0" animBg="1"/>
      <p:bldP spid="13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Bildschirmpräsentation (4:3)</PresentationFormat>
  <Paragraphs>77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Kneipentest</vt:lpstr>
      <vt:lpstr>Navigations-Logik auf der Seite</vt:lpstr>
      <vt:lpstr>Tabelle „kneipen“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Anatol</dc:creator>
  <cp:lastModifiedBy>Anatol</cp:lastModifiedBy>
  <cp:revision>14</cp:revision>
  <dcterms:created xsi:type="dcterms:W3CDTF">2012-12-18T09:16:18Z</dcterms:created>
  <dcterms:modified xsi:type="dcterms:W3CDTF">2012-12-19T22:59:23Z</dcterms:modified>
</cp:coreProperties>
</file>