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77B"/>
    <a:srgbClr val="444442"/>
    <a:srgbClr val="99BE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10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4C123-57C6-4A2D-AD6C-321CC7EFD863}" type="datetimeFigureOut">
              <a:rPr lang="de-DE" smtClean="0"/>
              <a:t>20.12.2012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2BB41-EC76-4814-A0AB-0E4006929B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023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>
                <a:solidFill>
                  <a:srgbClr val="2F577B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B77-1303-41D3-A5C9-6DF6D5B155AA}" type="datetime1">
              <a:rPr lang="de-DE" smtClean="0"/>
              <a:t>20.12.2012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84570"/>
          </a:xfrm>
          <a:solidFill>
            <a:srgbClr val="99BE26"/>
          </a:solidFill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BB8E36-F3B3-4E85-81DF-4891DB68144E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buClr>
                <a:srgbClr val="99BE26"/>
              </a:buClr>
              <a:defRPr/>
            </a:lvl1pPr>
            <a:lvl2pPr>
              <a:buClr>
                <a:srgbClr val="2F577B"/>
              </a:buClr>
              <a:defRPr/>
            </a:lvl2pPr>
            <a:lvl3pPr>
              <a:buClr>
                <a:srgbClr val="99BE26"/>
              </a:buClr>
              <a:defRPr/>
            </a:lvl3pPr>
            <a:lvl4pPr>
              <a:buClr>
                <a:srgbClr val="444442"/>
              </a:buClr>
              <a:defRPr/>
            </a:lvl4pPr>
          </a:lstStyle>
          <a:p>
            <a:pPr lvl="0" eaLnBrk="1" latinLnBrk="0" hangingPunct="1"/>
            <a:r>
              <a:rPr lang="de-DE" dirty="0" smtClean="0"/>
              <a:t>Textmasterformat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7" name="Untertitel 8"/>
          <p:cNvSpPr>
            <a:spLocks noGrp="1"/>
          </p:cNvSpPr>
          <p:nvPr>
            <p:ph type="subTitle" idx="13"/>
          </p:nvPr>
        </p:nvSpPr>
        <p:spPr>
          <a:xfrm>
            <a:off x="579747" y="1268760"/>
            <a:ext cx="8532440" cy="288032"/>
          </a:xfrm>
          <a:solidFill>
            <a:srgbClr val="444442"/>
          </a:solidFill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  <a:latin typeface="Comfortaa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75518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3FFE909-5767-4367-9861-35F3EBF84E7F}" type="datetime1">
              <a:rPr lang="de-DE" smtClean="0"/>
              <a:t>20.12.2012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7BB8E36-F3B3-4E85-81DF-4891DB68144E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5627-C722-41B7-BDF8-0C78AE64CEFA}" type="datetime1">
              <a:rPr lang="de-DE" smtClean="0"/>
              <a:t>20.12.2012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8E36-F3B3-4E85-81DF-4891DB68144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6CACF14-0D74-431D-9265-2E83B07967C2}" type="datetime1">
              <a:rPr lang="de-DE" smtClean="0"/>
              <a:t>20.12.2012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7BB8E36-F3B3-4E85-81DF-4891DB68144E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atol\Dropbox\Moodle\Android\Bilder\PowerPoint\android_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27099"/>
            <a:ext cx="914400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natol\Dropbox\Moodle\Android\Bilder\PowerPoint\android_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" y="5772150"/>
            <a:ext cx="914400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rgbClr val="99BE2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latin typeface="Comfortaa" pitchFamily="34" charset="0"/>
            </a:endParaRPr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  <a:solidFill>
            <a:srgbClr val="444442"/>
          </a:solidFill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  <a:latin typeface="Comfortaa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 smtClean="0"/>
              <a:t>Formatvorlage des Untertitelmasters durch Klicken bearbeiten</a:t>
            </a:r>
            <a:endParaRPr kumimoji="0" lang="en-US" dirty="0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04D979F-4A8D-479A-94EA-EF733B0EA9EC}" type="datetime1">
              <a:rPr lang="de-DE" smtClean="0"/>
              <a:t>20.12.2012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BB8E36-F3B3-4E85-81DF-4891DB68144E}" type="slidenum">
              <a:rPr lang="de-DE" smtClean="0"/>
              <a:t>‹Nr.›</a:t>
            </a:fld>
            <a:endParaRPr lang="de-DE"/>
          </a:p>
        </p:txBody>
      </p:sp>
      <p:pic>
        <p:nvPicPr>
          <p:cNvPr id="13" name="Picture 2" descr="C:\Users\Anatol\Dropbox\Moodle\Android\Bilder\PowerPoint\android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640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>
                <a:latin typeface="Comfortaa" pitchFamily="34" charset="0"/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84570"/>
          </a:xfrm>
          <a:solidFill>
            <a:srgbClr val="99BE26"/>
          </a:solidFill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BB8E36-F3B3-4E85-81DF-4891DB68144E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>
                <a:solidFill>
                  <a:srgbClr val="2F577B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3B78-7FD7-439E-BB5E-126AFC1B3E7D}" type="datetime1">
              <a:rPr lang="de-DE" smtClean="0"/>
              <a:t>20.12.2012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buClr>
                <a:srgbClr val="99BE26"/>
              </a:buClr>
              <a:defRPr/>
            </a:lvl1pPr>
            <a:lvl2pPr>
              <a:buClr>
                <a:srgbClr val="2F577B"/>
              </a:buClr>
              <a:defRPr/>
            </a:lvl2pPr>
            <a:lvl3pPr>
              <a:buClr>
                <a:srgbClr val="99BE26"/>
              </a:buClr>
              <a:defRPr/>
            </a:lvl3pPr>
            <a:lvl4pPr>
              <a:buClr>
                <a:srgbClr val="444442"/>
              </a:buClr>
              <a:defRPr/>
            </a:lvl4pPr>
          </a:lstStyle>
          <a:p>
            <a:pPr lvl="0" eaLnBrk="1" latinLnBrk="0" hangingPunct="1"/>
            <a:r>
              <a:rPr lang="de-DE" dirty="0" smtClean="0"/>
              <a:t>Textmasterformat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7" name="Untertitel 8"/>
          <p:cNvSpPr>
            <a:spLocks noGrp="1"/>
          </p:cNvSpPr>
          <p:nvPr>
            <p:ph type="subTitle" idx="13"/>
          </p:nvPr>
        </p:nvSpPr>
        <p:spPr>
          <a:xfrm>
            <a:off x="579747" y="1268760"/>
            <a:ext cx="8532440" cy="288032"/>
          </a:xfrm>
          <a:solidFill>
            <a:srgbClr val="444442"/>
          </a:solidFill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  <a:latin typeface="Comfortaa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8035-48E1-416A-9FE5-8AF50E0CE845}" type="datetime1">
              <a:rPr lang="de-DE" smtClean="0"/>
              <a:t>20.12.2012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7BB8E36-F3B3-4E85-81DF-4891DB68144E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B6C349B-E785-4742-96C9-A44ADF673CA2}" type="datetime1">
              <a:rPr lang="de-DE" smtClean="0"/>
              <a:t>20.12.2012</a:t>
            </a:fld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BB8E36-F3B3-4E85-81DF-4891DB68144E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8168660-C568-49DA-A0AD-C5998D25EF06}" type="datetime1">
              <a:rPr lang="de-DE" smtClean="0"/>
              <a:t>20.12.2012</a:t>
            </a:fld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BB8E36-F3B3-4E85-81DF-4891DB68144E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B4D0-AC3C-4A3A-8491-85C97F3A9B1B}" type="datetime1">
              <a:rPr lang="de-DE" smtClean="0"/>
              <a:t>20.12.2012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BB8E36-F3B3-4E85-81DF-4891DB68144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1969-EEE4-4301-8239-D36680F5FA1E}" type="datetime1">
              <a:rPr lang="de-DE" smtClean="0"/>
              <a:t>20.12.2012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BB8E36-F3B3-4E85-81DF-4891DB68144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7D11-284B-4FE7-91B5-01EC76260ECB}" type="datetime1">
              <a:rPr lang="de-DE" smtClean="0"/>
              <a:t>20.12.2012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BB8E36-F3B3-4E85-81DF-4891DB68144E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5E5597-F7FA-4E21-8DC6-FE84FA4612F6}" type="datetime1">
              <a:rPr lang="de-DE" smtClean="0"/>
              <a:t>20.12.2012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rgbClr val="99BE2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rgbClr val="99BE2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  <a:solidFill>
            <a:srgbClr val="2F577B"/>
          </a:solidFill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7BB8E36-F3B3-4E85-81DF-4891DB68144E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3074" name="Picture 2" descr="C:\Users\Anatol\Dropbox\Moodle\Android\Bilder\PowerPoint\Android-674281_620x258.jpg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9" t="15504" r="71775" b="22868"/>
          <a:stretch/>
        </p:blipFill>
        <p:spPr bwMode="auto">
          <a:xfrm>
            <a:off x="-18767" y="544453"/>
            <a:ext cx="570934" cy="70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rgbClr val="99BE26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rgbClr val="2F577B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rgbClr val="99BE26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Activities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Kommunikation zwischen </a:t>
            </a:r>
            <a:r>
              <a:rPr lang="de-DE" dirty="0" err="1" smtClean="0"/>
              <a:t>Activities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5496" y="609329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444442"/>
                </a:solidFill>
              </a:rPr>
              <a:t>A. Hahn </a:t>
            </a:r>
          </a:p>
          <a:p>
            <a:r>
              <a:rPr lang="de-DE" b="1" dirty="0" smtClean="0">
                <a:solidFill>
                  <a:srgbClr val="444442"/>
                </a:solidFill>
              </a:rPr>
              <a:t>Version:1.0</a:t>
            </a:r>
            <a:endParaRPr lang="de-DE" b="1" dirty="0">
              <a:solidFill>
                <a:srgbClr val="44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91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2x eine </a:t>
            </a:r>
            <a:r>
              <a:rPr lang="de-DE" dirty="0" err="1" smtClean="0"/>
              <a:t>Layoutseite</a:t>
            </a:r>
            <a:endParaRPr lang="de-DE" dirty="0" smtClean="0"/>
          </a:p>
          <a:p>
            <a:pPr lvl="1"/>
            <a:r>
              <a:rPr lang="de-DE" dirty="0" smtClean="0"/>
              <a:t>activities.xml</a:t>
            </a:r>
          </a:p>
          <a:p>
            <a:pPr lvl="1"/>
            <a:r>
              <a:rPr lang="de-DE" dirty="0" smtClean="0"/>
              <a:t>unteractivity.xml</a:t>
            </a:r>
          </a:p>
          <a:p>
            <a:r>
              <a:rPr lang="de-DE" dirty="0" smtClean="0"/>
              <a:t>2x eine Fachlogik-Klasse</a:t>
            </a:r>
          </a:p>
          <a:p>
            <a:pPr lvl="1"/>
            <a:r>
              <a:rPr lang="de-DE" dirty="0" smtClean="0"/>
              <a:t>Activities.java</a:t>
            </a:r>
          </a:p>
          <a:p>
            <a:pPr lvl="1"/>
            <a:r>
              <a:rPr lang="de-DE" dirty="0" smtClean="0"/>
              <a:t>Unteractivitiy.java </a:t>
            </a:r>
          </a:p>
          <a:p>
            <a:r>
              <a:rPr lang="de-DE" dirty="0" smtClean="0"/>
              <a:t>String-Ressourcen</a:t>
            </a:r>
          </a:p>
          <a:p>
            <a:pPr lvl="1"/>
            <a:r>
              <a:rPr lang="de-DE" dirty="0" smtClean="0"/>
              <a:t>Button-Text</a:t>
            </a:r>
          </a:p>
          <a:p>
            <a:pPr lvl="1"/>
            <a:r>
              <a:rPr lang="de-DE" dirty="0" smtClean="0"/>
              <a:t>Textfeld in der Unteractivity</a:t>
            </a:r>
            <a:endParaRPr lang="de-DE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dirty="0" smtClean="0"/>
              <a:t>Wir brauchen…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605" y="1772816"/>
            <a:ext cx="418209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feil nach rechts 4"/>
          <p:cNvSpPr/>
          <p:nvPr/>
        </p:nvSpPr>
        <p:spPr>
          <a:xfrm>
            <a:off x="6300192" y="2780928"/>
            <a:ext cx="1080120" cy="576064"/>
          </a:xfrm>
          <a:prstGeom prst="rightArrow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E7BB8E36-F3B3-4E85-81DF-4891DB68144E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071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Zusammenspiel der Komponenten</a:t>
            </a:r>
            <a:endParaRPr lang="de-DE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3"/>
          </p:nvPr>
        </p:nvSpPr>
        <p:spPr/>
        <p:txBody>
          <a:bodyPr>
            <a:normAutofit fontScale="62500" lnSpcReduction="20000"/>
          </a:bodyPr>
          <a:lstStyle/>
          <a:p>
            <a:endParaRPr lang="de-DE" dirty="0"/>
          </a:p>
        </p:txBody>
      </p:sp>
      <p:sp>
        <p:nvSpPr>
          <p:cNvPr id="5" name="Abgerundetes Rechteck 4"/>
          <p:cNvSpPr/>
          <p:nvPr/>
        </p:nvSpPr>
        <p:spPr>
          <a:xfrm>
            <a:off x="251520" y="1628800"/>
            <a:ext cx="6264696" cy="1800200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 smtClean="0">
                <a:solidFill>
                  <a:srgbClr val="444442"/>
                </a:solidFill>
              </a:rPr>
              <a:t>Fachlogik:</a:t>
            </a:r>
          </a:p>
          <a:p>
            <a:pPr algn="ctr"/>
            <a:r>
              <a:rPr lang="de-DE" sz="3200" dirty="0" smtClean="0">
                <a:solidFill>
                  <a:srgbClr val="444442"/>
                </a:solidFill>
              </a:rPr>
              <a:t>Activities.java</a:t>
            </a:r>
          </a:p>
          <a:p>
            <a:pPr algn="ctr"/>
            <a:r>
              <a:rPr lang="de-DE" sz="3200" dirty="0" smtClean="0">
                <a:solidFill>
                  <a:srgbClr val="444442"/>
                </a:solidFill>
              </a:rPr>
              <a:t>Unteractivity.java</a:t>
            </a:r>
            <a:endParaRPr lang="de-DE" sz="3200" dirty="0">
              <a:solidFill>
                <a:srgbClr val="444442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251520" y="3545632"/>
            <a:ext cx="6264696" cy="3312368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rgbClr val="444442"/>
                </a:solidFill>
              </a:rPr>
              <a:t>Ressourcen:</a:t>
            </a:r>
          </a:p>
          <a:p>
            <a:pPr algn="ctr"/>
            <a:r>
              <a:rPr lang="de-DE" sz="3200" dirty="0">
                <a:solidFill>
                  <a:srgbClr val="444442"/>
                </a:solidFill>
              </a:rPr>
              <a:t>Layout: activities.xml</a:t>
            </a:r>
          </a:p>
          <a:p>
            <a:pPr algn="ctr"/>
            <a:r>
              <a:rPr lang="de-DE" sz="3200" dirty="0">
                <a:solidFill>
                  <a:srgbClr val="444442"/>
                </a:solidFill>
              </a:rPr>
              <a:t>Layout: unteractivity.xml</a:t>
            </a:r>
          </a:p>
          <a:p>
            <a:pPr algn="ctr"/>
            <a:r>
              <a:rPr lang="de-DE" sz="3200" dirty="0">
                <a:solidFill>
                  <a:srgbClr val="444442"/>
                </a:solidFill>
              </a:rPr>
              <a:t>Strings: strings.xml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6732240" y="1635583"/>
            <a:ext cx="2232248" cy="1800200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rgbClr val="444442"/>
                </a:solidFill>
              </a:rPr>
              <a:t>R.java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6732240" y="3501008"/>
            <a:ext cx="2232248" cy="3312368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rgbClr val="444442"/>
                </a:solidFill>
              </a:rPr>
              <a:t>Android</a:t>
            </a:r>
            <a:br>
              <a:rPr lang="de-DE" sz="3200" b="1" dirty="0">
                <a:solidFill>
                  <a:srgbClr val="444442"/>
                </a:solidFill>
              </a:rPr>
            </a:br>
            <a:r>
              <a:rPr lang="de-DE" sz="3200" b="1" dirty="0">
                <a:solidFill>
                  <a:srgbClr val="444442"/>
                </a:solidFill>
              </a:rPr>
              <a:t>Manifest</a:t>
            </a:r>
            <a:br>
              <a:rPr lang="de-DE" sz="3200" b="1" dirty="0">
                <a:solidFill>
                  <a:srgbClr val="444442"/>
                </a:solidFill>
              </a:rPr>
            </a:br>
            <a:r>
              <a:rPr lang="de-DE" sz="3200" b="1" dirty="0">
                <a:solidFill>
                  <a:srgbClr val="444442"/>
                </a:solidFill>
              </a:rPr>
              <a:t>.</a:t>
            </a:r>
            <a:r>
              <a:rPr lang="de-DE" sz="3200" b="1" dirty="0" err="1">
                <a:solidFill>
                  <a:srgbClr val="444442"/>
                </a:solidFill>
              </a:rPr>
              <a:t>xml</a:t>
            </a:r>
            <a:endParaRPr lang="de-DE" sz="3200" b="1" dirty="0">
              <a:solidFill>
                <a:srgbClr val="444442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E7BB8E36-F3B3-4E85-81DF-4891DB68144E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102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Zusammenspiel der Komponenten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Untertitel 3"/>
          <p:cNvSpPr>
            <a:spLocks noGrp="1"/>
          </p:cNvSpPr>
          <p:nvPr>
            <p:ph type="subTitle" idx="13"/>
          </p:nvPr>
        </p:nvSpPr>
        <p:spPr/>
        <p:txBody>
          <a:bodyPr>
            <a:normAutofit fontScale="62500" lnSpcReduction="20000"/>
          </a:bodyPr>
          <a:lstStyle/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251520" y="1628800"/>
            <a:ext cx="6264696" cy="1800200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 dirty="0">
              <a:solidFill>
                <a:schemeClr val="bg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251520" y="3545632"/>
            <a:ext cx="6264696" cy="3312368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 dirty="0">
              <a:solidFill>
                <a:schemeClr val="bg1"/>
              </a:solidFill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6732240" y="1635583"/>
            <a:ext cx="2232248" cy="1800200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 smtClean="0">
                <a:solidFill>
                  <a:schemeClr val="bg1"/>
                </a:solidFill>
              </a:rPr>
              <a:t>R.java</a:t>
            </a:r>
            <a:endParaRPr lang="de-DE" sz="3200" b="1" dirty="0">
              <a:solidFill>
                <a:schemeClr val="bg1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6732240" y="3501008"/>
            <a:ext cx="2232248" cy="3312368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chemeClr val="bg1"/>
                </a:solidFill>
              </a:rPr>
              <a:t>Android</a:t>
            </a:r>
            <a:br>
              <a:rPr lang="de-DE" sz="3200" b="1" dirty="0">
                <a:solidFill>
                  <a:schemeClr val="bg1"/>
                </a:solidFill>
              </a:rPr>
            </a:br>
            <a:r>
              <a:rPr lang="de-DE" sz="3200" b="1" dirty="0">
                <a:solidFill>
                  <a:schemeClr val="bg1"/>
                </a:solidFill>
              </a:rPr>
              <a:t>Manifest</a:t>
            </a:r>
            <a:br>
              <a:rPr lang="de-DE" sz="3200" b="1" dirty="0">
                <a:solidFill>
                  <a:schemeClr val="bg1"/>
                </a:solidFill>
              </a:rPr>
            </a:br>
            <a:r>
              <a:rPr lang="de-DE" sz="3200" b="1" dirty="0">
                <a:solidFill>
                  <a:schemeClr val="bg1"/>
                </a:solidFill>
              </a:rPr>
              <a:t>.</a:t>
            </a:r>
            <a:r>
              <a:rPr lang="de-DE" sz="3200" b="1" dirty="0" err="1">
                <a:solidFill>
                  <a:schemeClr val="bg1"/>
                </a:solidFill>
              </a:rPr>
              <a:t>xml</a:t>
            </a:r>
            <a:endParaRPr lang="de-DE" sz="3200" b="1" dirty="0">
              <a:solidFill>
                <a:schemeClr val="bg1"/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395536" y="1628800"/>
            <a:ext cx="2952328" cy="1800200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Activities.java</a:t>
            </a:r>
            <a:endParaRPr lang="de-DE" sz="3200" b="1" dirty="0">
              <a:solidFill>
                <a:schemeClr val="bg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3491880" y="1628800"/>
            <a:ext cx="2880320" cy="1800200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Unteractivity.java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395536" y="3717032"/>
            <a:ext cx="2952328" cy="1800200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activities.xml</a:t>
            </a:r>
            <a:endParaRPr lang="de-DE" sz="3200" b="1" dirty="0">
              <a:solidFill>
                <a:schemeClr val="bg1"/>
              </a:solidFill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3491880" y="3717032"/>
            <a:ext cx="2880320" cy="1800200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unteractivity.xml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406024" y="5589240"/>
            <a:ext cx="5966176" cy="1112092"/>
          </a:xfrm>
          <a:prstGeom prst="roundRect">
            <a:avLst/>
          </a:prstGeom>
          <a:solidFill>
            <a:srgbClr val="99BE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bg1"/>
                </a:solidFill>
              </a:rPr>
              <a:t>s</a:t>
            </a:r>
            <a:r>
              <a:rPr lang="de-DE" sz="2400" b="1" dirty="0" smtClean="0">
                <a:solidFill>
                  <a:schemeClr val="bg1"/>
                </a:solidFill>
              </a:rPr>
              <a:t>trings.xml</a:t>
            </a:r>
            <a:endParaRPr lang="de-DE" sz="3200" b="1" dirty="0">
              <a:solidFill>
                <a:schemeClr val="bg1"/>
              </a:solidFill>
            </a:endParaRPr>
          </a:p>
        </p:txBody>
      </p:sp>
      <p:sp>
        <p:nvSpPr>
          <p:cNvPr id="19" name="Abgerundetes Rechteck 18"/>
          <p:cNvSpPr/>
          <p:nvPr/>
        </p:nvSpPr>
        <p:spPr>
          <a:xfrm>
            <a:off x="395536" y="3717032"/>
            <a:ext cx="2952328" cy="1800200"/>
          </a:xfrm>
          <a:prstGeom prst="roundRect">
            <a:avLst/>
          </a:prstGeom>
          <a:solidFill>
            <a:srgbClr val="2F57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 b="1" dirty="0">
              <a:solidFill>
                <a:schemeClr val="bg1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67544" y="4077072"/>
            <a:ext cx="273630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bg1"/>
                </a:solidFill>
              </a:rPr>
              <a:t>Unteractivity starten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406024" y="5589240"/>
            <a:ext cx="5966176" cy="1112092"/>
          </a:xfrm>
          <a:prstGeom prst="roundRect">
            <a:avLst/>
          </a:prstGeom>
          <a:solidFill>
            <a:srgbClr val="2F57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600" b="1" dirty="0">
              <a:solidFill>
                <a:schemeClr val="bg1"/>
              </a:solidFill>
            </a:endParaRPr>
          </a:p>
        </p:txBody>
      </p:sp>
      <p:sp>
        <p:nvSpPr>
          <p:cNvPr id="23" name="Pfeil nach unten 22"/>
          <p:cNvSpPr/>
          <p:nvPr/>
        </p:nvSpPr>
        <p:spPr>
          <a:xfrm>
            <a:off x="467544" y="4509120"/>
            <a:ext cx="216024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539552" y="4545994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@+</a:t>
            </a:r>
            <a:r>
              <a:rPr lang="de-DE" i="1" dirty="0" err="1">
                <a:solidFill>
                  <a:schemeClr val="bg1"/>
                </a:solidFill>
              </a:rPr>
              <a:t>id</a:t>
            </a:r>
            <a:r>
              <a:rPr lang="de-DE" i="1" dirty="0">
                <a:solidFill>
                  <a:schemeClr val="bg1"/>
                </a:solidFill>
              </a:rPr>
              <a:t>/</a:t>
            </a:r>
            <a:r>
              <a:rPr lang="de-DE" i="1" dirty="0" err="1">
                <a:solidFill>
                  <a:schemeClr val="bg1"/>
                </a:solidFill>
              </a:rPr>
              <a:t>btn_activities_unteractivity</a:t>
            </a:r>
            <a:r>
              <a:rPr lang="de-DE" i="1" dirty="0">
                <a:solidFill>
                  <a:schemeClr val="bg1"/>
                </a:solidFill>
              </a:rPr>
              <a:t>"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23528" y="5661248"/>
            <a:ext cx="62646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</a:rPr>
              <a:t>&lt;string name=</a:t>
            </a:r>
            <a:r>
              <a:rPr lang="en-US" sz="1500" b="1" i="1" dirty="0" smtClean="0">
                <a:solidFill>
                  <a:schemeClr val="bg1"/>
                </a:solidFill>
              </a:rPr>
              <a:t>"</a:t>
            </a:r>
            <a:r>
              <a:rPr lang="en-US" sz="1500" b="1" i="1" dirty="0" err="1" smtClean="0">
                <a:solidFill>
                  <a:schemeClr val="bg1"/>
                </a:solidFill>
              </a:rPr>
              <a:t>btn_activities_unteractivity</a:t>
            </a:r>
            <a:r>
              <a:rPr lang="en-US" sz="1500" b="1" i="1" dirty="0" smtClean="0">
                <a:solidFill>
                  <a:schemeClr val="bg1"/>
                </a:solidFill>
              </a:rPr>
              <a:t>"&gt;Unteractivity </a:t>
            </a:r>
            <a:r>
              <a:rPr lang="en-US" sz="1500" b="1" i="1" dirty="0" err="1" smtClean="0">
                <a:solidFill>
                  <a:schemeClr val="bg1"/>
                </a:solidFill>
              </a:rPr>
              <a:t>starten</a:t>
            </a:r>
            <a:r>
              <a:rPr lang="en-US" sz="1500" b="1" i="1" dirty="0" smtClean="0">
                <a:solidFill>
                  <a:schemeClr val="bg1"/>
                </a:solidFill>
              </a:rPr>
              <a:t>&lt;/string&gt;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334675" y="5983649"/>
            <a:ext cx="65882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b="1" dirty="0" smtClean="0">
                <a:solidFill>
                  <a:schemeClr val="bg1"/>
                </a:solidFill>
              </a:rPr>
              <a:t>&lt;</a:t>
            </a:r>
            <a:r>
              <a:rPr lang="de-DE" sz="1500" b="1" dirty="0" err="1" smtClean="0">
                <a:solidFill>
                  <a:schemeClr val="bg1"/>
                </a:solidFill>
              </a:rPr>
              <a:t>string</a:t>
            </a:r>
            <a:r>
              <a:rPr lang="de-DE" sz="1500" b="1" dirty="0" smtClean="0">
                <a:solidFill>
                  <a:schemeClr val="bg1"/>
                </a:solidFill>
              </a:rPr>
              <a:t> </a:t>
            </a:r>
            <a:r>
              <a:rPr lang="de-DE" sz="1500" b="1" dirty="0" err="1" smtClean="0">
                <a:solidFill>
                  <a:schemeClr val="bg1"/>
                </a:solidFill>
              </a:rPr>
              <a:t>name</a:t>
            </a:r>
            <a:r>
              <a:rPr lang="de-DE" sz="1500" b="1" dirty="0" smtClean="0">
                <a:solidFill>
                  <a:schemeClr val="bg1"/>
                </a:solidFill>
              </a:rPr>
              <a:t>=</a:t>
            </a:r>
            <a:r>
              <a:rPr lang="de-DE" sz="1500" b="1" i="1" dirty="0" smtClean="0">
                <a:solidFill>
                  <a:schemeClr val="bg1"/>
                </a:solidFill>
              </a:rPr>
              <a:t>"</a:t>
            </a:r>
            <a:r>
              <a:rPr lang="de-DE" sz="1500" b="1" i="1" dirty="0" err="1" smtClean="0">
                <a:solidFill>
                  <a:schemeClr val="bg1"/>
                </a:solidFill>
              </a:rPr>
              <a:t>txt_unteractivity</a:t>
            </a:r>
            <a:r>
              <a:rPr lang="de-DE" sz="1500" b="1" i="1" dirty="0" smtClean="0">
                <a:solidFill>
                  <a:schemeClr val="bg1"/>
                </a:solidFill>
              </a:rPr>
              <a:t>"&gt;Willkommen in der Unteractivity!!!&lt;/</a:t>
            </a:r>
            <a:r>
              <a:rPr lang="de-DE" sz="1500" b="1" i="1" dirty="0" err="1" smtClean="0">
                <a:solidFill>
                  <a:schemeClr val="bg1"/>
                </a:solidFill>
              </a:rPr>
              <a:t>string</a:t>
            </a:r>
            <a:r>
              <a:rPr lang="de-DE" sz="1500" b="1" i="1" dirty="0" smtClean="0">
                <a:solidFill>
                  <a:schemeClr val="bg1"/>
                </a:solidFill>
              </a:rPr>
              <a:t>&gt;</a:t>
            </a:r>
            <a:endParaRPr lang="de-DE" sz="1500" b="1" dirty="0" smtClean="0">
              <a:solidFill>
                <a:schemeClr val="bg1"/>
              </a:solidFill>
            </a:endParaRPr>
          </a:p>
          <a:p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395536" y="1628800"/>
            <a:ext cx="2952328" cy="1800200"/>
          </a:xfrm>
          <a:prstGeom prst="roundRect">
            <a:avLst/>
          </a:prstGeom>
          <a:solidFill>
            <a:srgbClr val="2F57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 b="1" dirty="0">
              <a:solidFill>
                <a:schemeClr val="bg1"/>
              </a:solidFill>
            </a:endParaRPr>
          </a:p>
        </p:txBody>
      </p:sp>
      <p:sp>
        <p:nvSpPr>
          <p:cNvPr id="34" name="Pfeil nach unten 33"/>
          <p:cNvSpPr/>
          <p:nvPr/>
        </p:nvSpPr>
        <p:spPr>
          <a:xfrm flipV="1">
            <a:off x="3131840" y="2204864"/>
            <a:ext cx="212966" cy="2881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1700808"/>
            <a:ext cx="33843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>
                <a:solidFill>
                  <a:schemeClr val="bg1"/>
                </a:solidFill>
              </a:rPr>
              <a:t>public</a:t>
            </a:r>
            <a:r>
              <a:rPr lang="de-DE" sz="1400" b="1" dirty="0">
                <a:solidFill>
                  <a:schemeClr val="bg1"/>
                </a:solidFill>
              </a:rPr>
              <a:t> </a:t>
            </a:r>
            <a:r>
              <a:rPr lang="de-DE" sz="1400" b="1" dirty="0" err="1">
                <a:solidFill>
                  <a:schemeClr val="bg1"/>
                </a:solidFill>
              </a:rPr>
              <a:t>void</a:t>
            </a:r>
            <a:r>
              <a:rPr lang="de-DE" sz="1400" b="1" dirty="0">
                <a:solidFill>
                  <a:schemeClr val="bg1"/>
                </a:solidFill>
              </a:rPr>
              <a:t> </a:t>
            </a:r>
            <a:r>
              <a:rPr lang="de-DE" sz="1400" b="1" dirty="0" err="1">
                <a:solidFill>
                  <a:schemeClr val="bg1"/>
                </a:solidFill>
              </a:rPr>
              <a:t>onButtonClick</a:t>
            </a:r>
            <a:r>
              <a:rPr lang="de-DE" sz="1400" b="1" dirty="0">
                <a:solidFill>
                  <a:schemeClr val="bg1"/>
                </a:solidFill>
              </a:rPr>
              <a:t>(View </a:t>
            </a:r>
            <a:r>
              <a:rPr lang="de-DE" sz="1400" b="1" dirty="0" err="1">
                <a:solidFill>
                  <a:schemeClr val="bg1"/>
                </a:solidFill>
              </a:rPr>
              <a:t>view</a:t>
            </a:r>
            <a:r>
              <a:rPr lang="de-DE" sz="1400" b="1" dirty="0">
                <a:solidFill>
                  <a:schemeClr val="bg1"/>
                </a:solidFill>
              </a:rPr>
              <a:t>){</a:t>
            </a:r>
          </a:p>
          <a:p>
            <a:r>
              <a:rPr lang="de-DE" sz="1400" dirty="0">
                <a:solidFill>
                  <a:schemeClr val="bg1"/>
                </a:solidFill>
              </a:rPr>
              <a:t>    </a:t>
            </a:r>
            <a:r>
              <a:rPr lang="de-DE" sz="1400" b="1" dirty="0" err="1">
                <a:solidFill>
                  <a:schemeClr val="bg1"/>
                </a:solidFill>
              </a:rPr>
              <a:t>switch</a:t>
            </a:r>
            <a:r>
              <a:rPr lang="de-DE" sz="1400" b="1" dirty="0">
                <a:solidFill>
                  <a:schemeClr val="bg1"/>
                </a:solidFill>
              </a:rPr>
              <a:t> (</a:t>
            </a:r>
            <a:r>
              <a:rPr lang="de-DE" sz="1400" b="1" dirty="0" err="1">
                <a:solidFill>
                  <a:schemeClr val="bg1"/>
                </a:solidFill>
              </a:rPr>
              <a:t>view.getId</a:t>
            </a:r>
            <a:r>
              <a:rPr lang="de-DE" sz="1400" b="1" dirty="0">
                <a:solidFill>
                  <a:schemeClr val="bg1"/>
                </a:solidFill>
              </a:rPr>
              <a:t>()) {</a:t>
            </a:r>
          </a:p>
          <a:p>
            <a:r>
              <a:rPr lang="de-DE" sz="1400" b="1" dirty="0" err="1">
                <a:solidFill>
                  <a:schemeClr val="bg1"/>
                </a:solidFill>
              </a:rPr>
              <a:t>case</a:t>
            </a:r>
            <a:r>
              <a:rPr lang="de-DE" sz="1400" b="1" dirty="0">
                <a:solidFill>
                  <a:schemeClr val="bg1"/>
                </a:solidFill>
              </a:rPr>
              <a:t> </a:t>
            </a:r>
            <a:r>
              <a:rPr lang="de-DE" sz="1400" b="1" dirty="0" err="1">
                <a:solidFill>
                  <a:schemeClr val="bg1"/>
                </a:solidFill>
              </a:rPr>
              <a:t>R.id.</a:t>
            </a:r>
            <a:r>
              <a:rPr lang="de-DE" sz="1400" b="1" i="1" dirty="0" err="1">
                <a:solidFill>
                  <a:schemeClr val="bg1"/>
                </a:solidFill>
              </a:rPr>
              <a:t>btn_activities_unteractivity</a:t>
            </a:r>
            <a:r>
              <a:rPr lang="de-DE" sz="1400" b="1" i="1" dirty="0">
                <a:solidFill>
                  <a:schemeClr val="bg1"/>
                </a:solidFill>
              </a:rPr>
              <a:t>: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3491880" y="1628800"/>
            <a:ext cx="2952328" cy="1800200"/>
          </a:xfrm>
          <a:prstGeom prst="roundRect">
            <a:avLst/>
          </a:prstGeom>
          <a:solidFill>
            <a:srgbClr val="2F57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 b="1" dirty="0">
              <a:solidFill>
                <a:schemeClr val="bg1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3419872" y="1635583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…class </a:t>
            </a:r>
            <a:r>
              <a:rPr lang="en-US" sz="1400" b="1" dirty="0">
                <a:solidFill>
                  <a:schemeClr val="bg1"/>
                </a:solidFill>
              </a:rPr>
              <a:t>Unteractivity extends Activity {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3491881" y="2060450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>
                <a:solidFill>
                  <a:schemeClr val="bg1"/>
                </a:solidFill>
              </a:rPr>
              <a:t>onCreate</a:t>
            </a:r>
            <a:r>
              <a:rPr lang="de-DE" sz="1400" b="1" dirty="0" smtClean="0">
                <a:solidFill>
                  <a:schemeClr val="bg1"/>
                </a:solidFill>
              </a:rPr>
              <a:t>(…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40" name="Abgerundetes Rechteck 39"/>
          <p:cNvSpPr/>
          <p:nvPr/>
        </p:nvSpPr>
        <p:spPr>
          <a:xfrm>
            <a:off x="3419872" y="3717032"/>
            <a:ext cx="2952328" cy="1800200"/>
          </a:xfrm>
          <a:prstGeom prst="roundRect">
            <a:avLst/>
          </a:prstGeom>
          <a:solidFill>
            <a:srgbClr val="2F57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 b="1" dirty="0">
              <a:solidFill>
                <a:schemeClr val="bg1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3491880" y="2420888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>
                <a:solidFill>
                  <a:schemeClr val="bg1"/>
                </a:solidFill>
              </a:rPr>
              <a:t>setContentView</a:t>
            </a:r>
            <a:r>
              <a:rPr lang="de-DE" sz="1400" b="1" dirty="0">
                <a:solidFill>
                  <a:schemeClr val="bg1"/>
                </a:solidFill>
              </a:rPr>
              <a:t>(</a:t>
            </a:r>
            <a:r>
              <a:rPr lang="de-DE" sz="1400" b="1" dirty="0" err="1">
                <a:solidFill>
                  <a:schemeClr val="bg1"/>
                </a:solidFill>
              </a:rPr>
              <a:t>R.layout.</a:t>
            </a:r>
            <a:r>
              <a:rPr lang="de-DE" sz="1400" b="1" i="1" dirty="0" err="1">
                <a:solidFill>
                  <a:schemeClr val="bg1"/>
                </a:solidFill>
              </a:rPr>
              <a:t>unteractivity</a:t>
            </a:r>
            <a:r>
              <a:rPr lang="de-DE" sz="1400" b="1" i="1" dirty="0">
                <a:solidFill>
                  <a:schemeClr val="bg1"/>
                </a:solidFill>
              </a:rPr>
              <a:t>);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39551" y="5014917"/>
            <a:ext cx="352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android:onClick</a:t>
            </a:r>
            <a:r>
              <a:rPr lang="de-DE" dirty="0">
                <a:solidFill>
                  <a:schemeClr val="bg1"/>
                </a:solidFill>
              </a:rPr>
              <a:t>=</a:t>
            </a:r>
            <a:r>
              <a:rPr lang="de-DE" i="1" dirty="0">
                <a:solidFill>
                  <a:schemeClr val="bg1"/>
                </a:solidFill>
              </a:rPr>
              <a:t>"</a:t>
            </a:r>
            <a:r>
              <a:rPr lang="de-DE" i="1" dirty="0" err="1">
                <a:solidFill>
                  <a:schemeClr val="bg1"/>
                </a:solidFill>
              </a:rPr>
              <a:t>onButtonClick</a:t>
            </a:r>
            <a:r>
              <a:rPr lang="de-DE" i="1" dirty="0">
                <a:solidFill>
                  <a:schemeClr val="bg1"/>
                </a:solidFill>
              </a:rPr>
              <a:t>" /&gt;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445977" y="3789040"/>
            <a:ext cx="2932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 &lt;</a:t>
            </a:r>
            <a:r>
              <a:rPr lang="de-DE" dirty="0" err="1" smtClean="0">
                <a:solidFill>
                  <a:schemeClr val="bg1"/>
                </a:solidFill>
              </a:rPr>
              <a:t>TextView</a:t>
            </a:r>
            <a:r>
              <a:rPr lang="de-DE" dirty="0" smtClean="0">
                <a:solidFill>
                  <a:schemeClr val="bg1"/>
                </a:solidFill>
              </a:rPr>
              <a:t> …</a:t>
            </a:r>
            <a:br>
              <a:rPr lang="de-DE" dirty="0" smtClean="0">
                <a:solidFill>
                  <a:schemeClr val="bg1"/>
                </a:solidFill>
              </a:rPr>
            </a:br>
            <a:r>
              <a:rPr lang="de-DE" dirty="0" smtClean="0">
                <a:solidFill>
                  <a:schemeClr val="bg1"/>
                </a:solidFill>
              </a:rPr>
              <a:t/>
            </a:r>
            <a:br>
              <a:rPr lang="de-DE" dirty="0" smtClean="0">
                <a:solidFill>
                  <a:schemeClr val="bg1"/>
                </a:solidFill>
              </a:rPr>
            </a:br>
            <a:r>
              <a:rPr lang="de-DE" dirty="0" err="1">
                <a:solidFill>
                  <a:schemeClr val="bg1"/>
                </a:solidFill>
              </a:rPr>
              <a:t>android:text</a:t>
            </a:r>
            <a:r>
              <a:rPr lang="de-DE" dirty="0" smtClean="0">
                <a:solidFill>
                  <a:schemeClr val="bg1"/>
                </a:solidFill>
              </a:rPr>
              <a:t>=</a:t>
            </a:r>
            <a:r>
              <a:rPr lang="de-DE" i="1" dirty="0" smtClean="0">
                <a:solidFill>
                  <a:schemeClr val="bg1"/>
                </a:solidFill>
              </a:rPr>
              <a:t>„</a:t>
            </a:r>
            <a:br>
              <a:rPr lang="de-DE" i="1" dirty="0" smtClean="0">
                <a:solidFill>
                  <a:schemeClr val="bg1"/>
                </a:solidFill>
              </a:rPr>
            </a:br>
            <a:r>
              <a:rPr lang="de-DE" i="1" dirty="0" smtClean="0">
                <a:solidFill>
                  <a:schemeClr val="bg1"/>
                </a:solidFill>
              </a:rPr>
              <a:t>@</a:t>
            </a:r>
            <a:r>
              <a:rPr lang="de-DE" i="1" dirty="0" err="1" smtClean="0">
                <a:solidFill>
                  <a:schemeClr val="bg1"/>
                </a:solidFill>
              </a:rPr>
              <a:t>string</a:t>
            </a:r>
            <a:r>
              <a:rPr lang="de-DE" i="1" dirty="0" smtClean="0">
                <a:solidFill>
                  <a:schemeClr val="bg1"/>
                </a:solidFill>
              </a:rPr>
              <a:t>/</a:t>
            </a:r>
            <a:r>
              <a:rPr lang="de-DE" i="1" dirty="0" err="1" smtClean="0">
                <a:solidFill>
                  <a:schemeClr val="bg1"/>
                </a:solidFill>
              </a:rPr>
              <a:t>txt_unteractivity</a:t>
            </a:r>
            <a:r>
              <a:rPr lang="de-DE" i="1" dirty="0" smtClean="0">
                <a:solidFill>
                  <a:schemeClr val="bg1"/>
                </a:solidFill>
              </a:rPr>
              <a:t>"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7" name="Pfeil nach unten 26"/>
          <p:cNvSpPr/>
          <p:nvPr/>
        </p:nvSpPr>
        <p:spPr>
          <a:xfrm rot="14700000">
            <a:off x="5040283" y="1643812"/>
            <a:ext cx="215562" cy="43487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9" name="Pfeil nach unten 28"/>
          <p:cNvSpPr/>
          <p:nvPr/>
        </p:nvSpPr>
        <p:spPr>
          <a:xfrm flipV="1">
            <a:off x="6084168" y="5049180"/>
            <a:ext cx="216024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42" name="Pfeil nach unten 41"/>
          <p:cNvSpPr/>
          <p:nvPr/>
        </p:nvSpPr>
        <p:spPr>
          <a:xfrm>
            <a:off x="3958355" y="2801586"/>
            <a:ext cx="1908212" cy="912474"/>
          </a:xfrm>
          <a:prstGeom prst="downArrow">
            <a:avLst/>
          </a:prstGeom>
          <a:solidFill>
            <a:schemeClr val="accent1"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44" name="Abgerundetes Rechteck 43"/>
          <p:cNvSpPr/>
          <p:nvPr/>
        </p:nvSpPr>
        <p:spPr>
          <a:xfrm>
            <a:off x="6732240" y="3485428"/>
            <a:ext cx="2232248" cy="3327948"/>
          </a:xfrm>
          <a:prstGeom prst="roundRect">
            <a:avLst/>
          </a:prstGeom>
          <a:solidFill>
            <a:srgbClr val="2F57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 b="1" dirty="0">
              <a:solidFill>
                <a:schemeClr val="bg1"/>
              </a:solidFill>
            </a:endParaRPr>
          </a:p>
        </p:txBody>
      </p:sp>
      <p:sp>
        <p:nvSpPr>
          <p:cNvPr id="43" name="Pfeil nach unten 42"/>
          <p:cNvSpPr/>
          <p:nvPr/>
        </p:nvSpPr>
        <p:spPr>
          <a:xfrm rot="-1980000">
            <a:off x="6383521" y="3005571"/>
            <a:ext cx="216024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6854113" y="4097866"/>
            <a:ext cx="20383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solidFill>
                  <a:schemeClr val="bg1"/>
                </a:solidFill>
              </a:rPr>
              <a:t>Activity</a:t>
            </a:r>
            <a:r>
              <a:rPr lang="de-DE" sz="1400" b="1" dirty="0" smtClean="0">
                <a:solidFill>
                  <a:schemeClr val="bg1"/>
                </a:solidFill>
              </a:rPr>
              <a:t> anmelden:</a:t>
            </a:r>
          </a:p>
          <a:p>
            <a:r>
              <a:rPr lang="de-DE" sz="1400" b="1" dirty="0" smtClean="0">
                <a:solidFill>
                  <a:schemeClr val="bg1"/>
                </a:solidFill>
              </a:rPr>
              <a:t/>
            </a:r>
            <a:br>
              <a:rPr lang="de-DE" sz="1400" b="1" dirty="0" smtClean="0">
                <a:solidFill>
                  <a:schemeClr val="bg1"/>
                </a:solidFill>
              </a:rPr>
            </a:br>
            <a:r>
              <a:rPr lang="de-DE" sz="1400" b="1" dirty="0" err="1" smtClean="0">
                <a:solidFill>
                  <a:schemeClr val="bg1"/>
                </a:solidFill>
              </a:rPr>
              <a:t>Application</a:t>
            </a:r>
            <a:r>
              <a:rPr lang="de-DE" sz="1400" b="1" dirty="0" smtClean="0">
                <a:solidFill>
                  <a:schemeClr val="bg1"/>
                </a:solidFill>
                <a:sym typeface="Wingdings" pitchFamily="2" charset="2"/>
              </a:rPr>
              <a:t></a:t>
            </a:r>
          </a:p>
          <a:p>
            <a:r>
              <a:rPr lang="de-DE" sz="1400" b="1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de-DE" sz="1400" b="1" dirty="0" smtClean="0">
                <a:solidFill>
                  <a:schemeClr val="bg1"/>
                </a:solidFill>
                <a:sym typeface="Wingdings" pitchFamily="2" charset="2"/>
              </a:rPr>
              <a:t>    </a:t>
            </a:r>
            <a:r>
              <a:rPr lang="de-DE" sz="1400" b="1" dirty="0" err="1" smtClean="0">
                <a:solidFill>
                  <a:schemeClr val="bg1"/>
                </a:solidFill>
                <a:sym typeface="Wingdings" pitchFamily="2" charset="2"/>
              </a:rPr>
              <a:t>Application</a:t>
            </a:r>
            <a:r>
              <a:rPr lang="de-DE" sz="1400" b="1" dirty="0" smtClean="0">
                <a:solidFill>
                  <a:schemeClr val="bg1"/>
                </a:solidFill>
                <a:sym typeface="Wingdings" pitchFamily="2" charset="2"/>
              </a:rPr>
              <a:t> Nodes</a:t>
            </a:r>
            <a:br>
              <a:rPr lang="de-DE" sz="1400" b="1" dirty="0" smtClean="0">
                <a:solidFill>
                  <a:schemeClr val="bg1"/>
                </a:solidFill>
                <a:sym typeface="Wingdings" pitchFamily="2" charset="2"/>
              </a:rPr>
            </a:br>
            <a:r>
              <a:rPr lang="de-DE" sz="1400" b="1" dirty="0" smtClean="0">
                <a:solidFill>
                  <a:schemeClr val="bg1"/>
                </a:solidFill>
                <a:sym typeface="Wingdings" pitchFamily="2" charset="2"/>
              </a:rPr>
              <a:t>         Add…</a:t>
            </a:r>
          </a:p>
          <a:p>
            <a:endParaRPr lang="de-DE" sz="1400" b="1" dirty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de-DE" sz="1400" b="1" dirty="0" smtClean="0">
                <a:solidFill>
                  <a:schemeClr val="bg1"/>
                </a:solidFill>
                <a:sym typeface="Wingdings" pitchFamily="2" charset="2"/>
              </a:rPr>
              <a:t>Dort Unteractivity auswählen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46" name="Legende mit Linie 1 45"/>
          <p:cNvSpPr/>
          <p:nvPr/>
        </p:nvSpPr>
        <p:spPr>
          <a:xfrm>
            <a:off x="6228184" y="188640"/>
            <a:ext cx="2664296" cy="936104"/>
          </a:xfrm>
          <a:prstGeom prst="borderCallout1">
            <a:avLst>
              <a:gd name="adj1" fmla="val 18750"/>
              <a:gd name="adj2" fmla="val -8333"/>
              <a:gd name="adj3" fmla="val 158095"/>
              <a:gd name="adj4" fmla="val -578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Neue Klasse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erbt von </a:t>
            </a:r>
            <a:r>
              <a:rPr lang="de-DE" dirty="0" err="1" smtClean="0"/>
              <a:t>Activity</a:t>
            </a: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überschreibt </a:t>
            </a:r>
            <a:r>
              <a:rPr lang="de-DE" dirty="0" err="1" smtClean="0"/>
              <a:t>onCreate</a:t>
            </a:r>
            <a:r>
              <a:rPr lang="de-DE" dirty="0" smtClean="0"/>
              <a:t>() </a:t>
            </a:r>
            <a:endParaRPr lang="de-DE" dirty="0"/>
          </a:p>
        </p:txBody>
      </p:sp>
      <p:sp>
        <p:nvSpPr>
          <p:cNvPr id="47" name="Legende mit Linie 1 46"/>
          <p:cNvSpPr/>
          <p:nvPr/>
        </p:nvSpPr>
        <p:spPr>
          <a:xfrm>
            <a:off x="2519772" y="116632"/>
            <a:ext cx="2664296" cy="936104"/>
          </a:xfrm>
          <a:prstGeom prst="borderCallout1">
            <a:avLst>
              <a:gd name="adj1" fmla="val 18750"/>
              <a:gd name="adj2" fmla="val -8333"/>
              <a:gd name="adj3" fmla="val 254641"/>
              <a:gd name="adj4" fmla="val -487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„Verknüpfen“ der Logik:</a:t>
            </a:r>
            <a:br>
              <a:rPr lang="de-DE" b="1" dirty="0" smtClean="0"/>
            </a:br>
            <a:r>
              <a:rPr lang="de-DE" b="1" dirty="0" smtClean="0"/>
              <a:t>Start der Unteractivity</a:t>
            </a:r>
            <a:br>
              <a:rPr lang="de-DE" b="1" dirty="0" smtClean="0"/>
            </a:br>
            <a:r>
              <a:rPr lang="de-DE" b="1" dirty="0" smtClean="0"/>
              <a:t>beim Klicken des Buttons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429859" y="2526428"/>
            <a:ext cx="3384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chemeClr val="bg1"/>
                </a:solidFill>
              </a:rPr>
              <a:t>startActivity</a:t>
            </a:r>
            <a:r>
              <a:rPr lang="de-DE" sz="1600" b="1" dirty="0">
                <a:solidFill>
                  <a:schemeClr val="bg1"/>
                </a:solidFill>
              </a:rPr>
              <a:t>(</a:t>
            </a:r>
            <a:r>
              <a:rPr lang="de-DE" sz="1600" b="1" dirty="0" err="1">
                <a:solidFill>
                  <a:schemeClr val="bg1"/>
                </a:solidFill>
              </a:rPr>
              <a:t>new</a:t>
            </a:r>
            <a:r>
              <a:rPr lang="de-DE" sz="1600" b="1" dirty="0">
                <a:solidFill>
                  <a:schemeClr val="bg1"/>
                </a:solidFill>
              </a:rPr>
              <a:t> </a:t>
            </a:r>
            <a:r>
              <a:rPr lang="de-DE" sz="1600" b="1" dirty="0" err="1">
                <a:solidFill>
                  <a:schemeClr val="bg1"/>
                </a:solidFill>
              </a:rPr>
              <a:t>Intent</a:t>
            </a:r>
            <a:r>
              <a:rPr lang="de-DE" sz="1600" b="1" dirty="0">
                <a:solidFill>
                  <a:schemeClr val="bg1"/>
                </a:solidFill>
              </a:rPr>
              <a:t>(</a:t>
            </a:r>
            <a:r>
              <a:rPr lang="de-DE" sz="1600" b="1" dirty="0" err="1">
                <a:solidFill>
                  <a:schemeClr val="bg1"/>
                </a:solidFill>
              </a:rPr>
              <a:t>this</a:t>
            </a:r>
            <a:r>
              <a:rPr lang="de-DE" sz="1600" b="1" dirty="0">
                <a:solidFill>
                  <a:schemeClr val="bg1"/>
                </a:solidFill>
              </a:rPr>
              <a:t>, </a:t>
            </a:r>
            <a:r>
              <a:rPr lang="de-DE" sz="1600" b="1" dirty="0" err="1">
                <a:solidFill>
                  <a:schemeClr val="bg1"/>
                </a:solidFill>
              </a:rPr>
              <a:t>Unteractivity.class</a:t>
            </a:r>
            <a:r>
              <a:rPr lang="de-DE" sz="1600" b="1" dirty="0">
                <a:solidFill>
                  <a:schemeClr val="bg1"/>
                </a:solidFill>
              </a:rPr>
              <a:t>));</a:t>
            </a:r>
          </a:p>
        </p:txBody>
      </p:sp>
      <p:sp>
        <p:nvSpPr>
          <p:cNvPr id="49" name="Pfeil nach unten 48"/>
          <p:cNvSpPr/>
          <p:nvPr/>
        </p:nvSpPr>
        <p:spPr>
          <a:xfrm rot="-7020000">
            <a:off x="3131380" y="1237053"/>
            <a:ext cx="170458" cy="2308998"/>
          </a:xfrm>
          <a:prstGeom prst="downArrow">
            <a:avLst/>
          </a:prstGeom>
          <a:ln>
            <a:solidFill>
              <a:schemeClr val="accent1">
                <a:shade val="50000"/>
                <a:alpha val="3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E7BB8E36-F3B3-4E85-81DF-4891DB68144E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58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3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4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8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6" presetClass="exit" presetSubtype="32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6" presetClass="exit" presetSubtype="32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6" presetClass="exit" presetSubtype="32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6" presetClass="exit" presetSubtype="32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6" presetClass="exit" presetSubtype="32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6" presetClass="exit" presetSubtype="32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6" presetClass="exit" presetSubtype="32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4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4" grpId="0" animBg="1"/>
      <p:bldP spid="15" grpId="0" animBg="1"/>
      <p:bldP spid="18" grpId="0" animBg="1"/>
      <p:bldP spid="19" grpId="0" animBg="1"/>
      <p:bldP spid="3" grpId="0" animBg="1"/>
      <p:bldP spid="20" grpId="0" animBg="1"/>
      <p:bldP spid="23" grpId="0" animBg="1"/>
      <p:bldP spid="23" grpId="1" animBg="1"/>
      <p:bldP spid="28" grpId="0"/>
      <p:bldP spid="30" grpId="0"/>
      <p:bldP spid="31" grpId="0"/>
      <p:bldP spid="33" grpId="0" animBg="1"/>
      <p:bldP spid="34" grpId="0" animBg="1"/>
      <p:bldP spid="34" grpId="1" animBg="1"/>
      <p:bldP spid="35" grpId="0"/>
      <p:bldP spid="36" grpId="0" animBg="1"/>
      <p:bldP spid="37" grpId="0"/>
      <p:bldP spid="38" grpId="0"/>
      <p:bldP spid="40" grpId="0" animBg="1"/>
      <p:bldP spid="39" grpId="0"/>
      <p:bldP spid="32" grpId="0"/>
      <p:bldP spid="41" grpId="0"/>
      <p:bldP spid="27" grpId="0" animBg="1"/>
      <p:bldP spid="27" grpId="1" animBg="1"/>
      <p:bldP spid="27" grpId="2" animBg="1"/>
      <p:bldP spid="29" grpId="0" animBg="1"/>
      <p:bldP spid="29" grpId="1" animBg="1"/>
      <p:bldP spid="42" grpId="0" animBg="1"/>
      <p:bldP spid="42" grpId="1" animBg="1"/>
      <p:bldP spid="44" grpId="0" animBg="1"/>
      <p:bldP spid="43" grpId="0" animBg="1"/>
      <p:bldP spid="43" grpId="1" animBg="1"/>
      <p:bldP spid="45" grpId="0"/>
      <p:bldP spid="46" grpId="0" animBg="1"/>
      <p:bldP spid="47" grpId="0" animBg="1"/>
      <p:bldP spid="48" grpId="0"/>
      <p:bldP spid="49" grpId="0" animBg="1"/>
      <p:bldP spid="4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E7BB8E36-F3B3-4E85-81DF-4891DB68144E}" type="slidenum">
              <a:rPr lang="de-DE" smtClean="0"/>
              <a:t>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Untertitel 4"/>
          <p:cNvSpPr>
            <a:spLocks noGrp="1"/>
          </p:cNvSpPr>
          <p:nvPr>
            <p:ph type="subTitle" idx="13"/>
          </p:nvPr>
        </p:nvSpPr>
        <p:spPr/>
        <p:txBody>
          <a:bodyPr>
            <a:normAutofit fontScale="62500" lnSpcReduction="20000"/>
          </a:bodyPr>
          <a:lstStyle/>
          <a:p>
            <a:endParaRPr lang="de-DE"/>
          </a:p>
        </p:txBody>
      </p:sp>
      <p:pic>
        <p:nvPicPr>
          <p:cNvPr id="6" name="Picture 2" descr="C:\Users\Anatol\Dropbox\Moodle\Android\Bilder\PowerPoint\android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27099"/>
            <a:ext cx="914400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natol\Dropbox\Moodle\Android\Bilder\PowerPoint\androi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0" y="170646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natol\Dropbox\Moodle\Android\Bilder\PowerPoint\android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614958"/>
            <a:ext cx="9183142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natol\Dropbox\Moodle\Android\Bilder\PowerPoint\R.java_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7245" y="-168380"/>
            <a:ext cx="11240219" cy="702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47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thea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146</Words>
  <Application>Microsoft Office PowerPoint</Application>
  <PresentationFormat>Bildschirmpräsentation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Galathea</vt:lpstr>
      <vt:lpstr>Activities</vt:lpstr>
      <vt:lpstr>Übersicht</vt:lpstr>
      <vt:lpstr>Zusammenspiel der Komponenten</vt:lpstr>
      <vt:lpstr>Zusammenspiel der Komponenten</vt:lpstr>
      <vt:lpstr>PowerPoint-Präsentation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Anatol</dc:creator>
  <cp:lastModifiedBy>Anatol</cp:lastModifiedBy>
  <cp:revision>24</cp:revision>
  <dcterms:created xsi:type="dcterms:W3CDTF">2012-11-09T09:52:08Z</dcterms:created>
  <dcterms:modified xsi:type="dcterms:W3CDTF">2012-12-19T23:18:45Z</dcterms:modified>
</cp:coreProperties>
</file>